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18"/>
  </p:notesMasterIdLst>
  <p:handoutMasterIdLst>
    <p:handoutMasterId r:id="rId19"/>
  </p:handoutMasterIdLst>
  <p:sldIdLst>
    <p:sldId id="307" r:id="rId2"/>
    <p:sldId id="311" r:id="rId3"/>
    <p:sldId id="309" r:id="rId4"/>
    <p:sldId id="349" r:id="rId5"/>
    <p:sldId id="350" r:id="rId6"/>
    <p:sldId id="352" r:id="rId7"/>
    <p:sldId id="353" r:id="rId8"/>
    <p:sldId id="354" r:id="rId9"/>
    <p:sldId id="356" r:id="rId10"/>
    <p:sldId id="357" r:id="rId11"/>
    <p:sldId id="355" r:id="rId12"/>
    <p:sldId id="358" r:id="rId13"/>
    <p:sldId id="359" r:id="rId14"/>
    <p:sldId id="360" r:id="rId15"/>
    <p:sldId id="361" r:id="rId16"/>
    <p:sldId id="348" r:id="rId17"/>
  </p:sldIdLst>
  <p:sldSz cx="6858000" cy="12192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B8F9"/>
    <a:srgbClr val="0000FE"/>
    <a:srgbClr val="DFDEFC"/>
    <a:srgbClr val="6766CD"/>
    <a:srgbClr val="E6E6E6"/>
    <a:srgbClr val="03B9FF"/>
    <a:srgbClr val="BFEFFA"/>
    <a:srgbClr val="88A8CC"/>
    <a:srgbClr val="A1D3FF"/>
    <a:srgbClr val="FAF6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93"/>
    <p:restoredTop sz="94625"/>
  </p:normalViewPr>
  <p:slideViewPr>
    <p:cSldViewPr snapToGrid="0" snapToObjects="1">
      <p:cViewPr>
        <p:scale>
          <a:sx n="69" d="100"/>
          <a:sy n="69" d="100"/>
        </p:scale>
        <p:origin x="2048" y="-30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5" d="100"/>
          <a:sy n="105" d="100"/>
        </p:scale>
        <p:origin x="3416"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8335EC-909F-DC4B-BA8C-7B121467CD5D}" type="datetimeFigureOut">
              <a:rPr lang="en-US" smtClean="0"/>
              <a:t>9/3/18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BA46B7-B399-684B-B9DC-5901D3662BD2}" type="slidenum">
              <a:rPr lang="en-US" smtClean="0"/>
              <a:t>‹#›</a:t>
            </a:fld>
            <a:endParaRPr lang="en-US"/>
          </a:p>
        </p:txBody>
      </p:sp>
    </p:spTree>
    <p:extLst>
      <p:ext uri="{BB962C8B-B14F-4D97-AF65-F5344CB8AC3E}">
        <p14:creationId xmlns:p14="http://schemas.microsoft.com/office/powerpoint/2010/main" val="209130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6011C-0D40-6240-9410-B1B12A42400A}" type="datetimeFigureOut">
              <a:rPr lang="en-US" smtClean="0"/>
              <a:t>9/3/18</a:t>
            </a:fld>
            <a:endParaRPr lang="en-US"/>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2F86B-8E71-C547-8CAB-1CE70CFDEC0B}" type="slidenum">
              <a:rPr lang="en-US" smtClean="0"/>
              <a:t>‹#›</a:t>
            </a:fld>
            <a:endParaRPr lang="en-US"/>
          </a:p>
        </p:txBody>
      </p:sp>
    </p:spTree>
    <p:extLst>
      <p:ext uri="{BB962C8B-B14F-4D97-AF65-F5344CB8AC3E}">
        <p14:creationId xmlns:p14="http://schemas.microsoft.com/office/powerpoint/2010/main" val="3797179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9118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1602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0991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21658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626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7320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3934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6582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811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4284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2074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386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5370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5400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8610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1501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1"/>
            </a:lvl1pPr>
            <a:lvl2pPr marL="342908" indent="0" algn="ctr">
              <a:buNone/>
              <a:defRPr sz="1500"/>
            </a:lvl2pPr>
            <a:lvl3pPr marL="685818" indent="0" algn="ctr">
              <a:buNone/>
              <a:defRPr sz="1350"/>
            </a:lvl3pPr>
            <a:lvl4pPr marL="1028726" indent="0" algn="ctr">
              <a:buNone/>
              <a:defRPr sz="1200"/>
            </a:lvl4pPr>
            <a:lvl5pPr marL="1371634" indent="0" algn="ctr">
              <a:buNone/>
              <a:defRPr sz="1200"/>
            </a:lvl5pPr>
            <a:lvl6pPr marL="1714543" indent="0" algn="ctr">
              <a:buNone/>
              <a:defRPr sz="1200"/>
            </a:lvl6pPr>
            <a:lvl7pPr marL="2057452" indent="0" algn="ctr">
              <a:buNone/>
              <a:defRPr sz="1200"/>
            </a:lvl7pPr>
            <a:lvl8pPr marL="2400360" indent="0" algn="ctr">
              <a:buNone/>
              <a:defRPr sz="1200"/>
            </a:lvl8pPr>
            <a:lvl9pPr marL="2743269"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C72F3CF-A96D-3741-95D2-10453C828EC6}"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046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A32B18-9678-7841-9532-3CC28A9012DB}"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1841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2"/>
            <a:ext cx="1478756" cy="1033215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71488" y="649112"/>
            <a:ext cx="4350544" cy="1033215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4A0B75-AFDB-564C-8FEA-24D1215F4B9B}"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34962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AC8A70-033E-2B46-AD6F-4EFB888620D9}"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5723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8" y="3039537"/>
            <a:ext cx="5915025" cy="5071532"/>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467918" y="8159049"/>
            <a:ext cx="5915025" cy="2666999"/>
          </a:xfrm>
        </p:spPr>
        <p:txBody>
          <a:bodyPr/>
          <a:lstStyle>
            <a:lvl1pPr marL="0" indent="0">
              <a:buNone/>
              <a:defRPr sz="1801">
                <a:solidFill>
                  <a:schemeClr val="tx1"/>
                </a:solidFill>
              </a:defRPr>
            </a:lvl1pPr>
            <a:lvl2pPr marL="342908" indent="0">
              <a:buNone/>
              <a:defRPr sz="1500">
                <a:solidFill>
                  <a:schemeClr val="tx1">
                    <a:tint val="75000"/>
                  </a:schemeClr>
                </a:solidFill>
              </a:defRPr>
            </a:lvl2pPr>
            <a:lvl3pPr marL="685818" indent="0">
              <a:buNone/>
              <a:defRPr sz="1350">
                <a:solidFill>
                  <a:schemeClr val="tx1">
                    <a:tint val="75000"/>
                  </a:schemeClr>
                </a:solidFill>
              </a:defRPr>
            </a:lvl3pPr>
            <a:lvl4pPr marL="1028726" indent="0">
              <a:buNone/>
              <a:defRPr sz="1200">
                <a:solidFill>
                  <a:schemeClr val="tx1">
                    <a:tint val="75000"/>
                  </a:schemeClr>
                </a:solidFill>
              </a:defRPr>
            </a:lvl4pPr>
            <a:lvl5pPr marL="1371634" indent="0">
              <a:buNone/>
              <a:defRPr sz="1200">
                <a:solidFill>
                  <a:schemeClr val="tx1">
                    <a:tint val="75000"/>
                  </a:schemeClr>
                </a:solidFill>
              </a:defRPr>
            </a:lvl5pPr>
            <a:lvl6pPr marL="1714543" indent="0">
              <a:buNone/>
              <a:defRPr sz="1200">
                <a:solidFill>
                  <a:schemeClr val="tx1">
                    <a:tint val="75000"/>
                  </a:schemeClr>
                </a:solidFill>
              </a:defRPr>
            </a:lvl6pPr>
            <a:lvl7pPr marL="2057452" indent="0">
              <a:buNone/>
              <a:defRPr sz="1200">
                <a:solidFill>
                  <a:schemeClr val="tx1">
                    <a:tint val="75000"/>
                  </a:schemeClr>
                </a:solidFill>
              </a:defRPr>
            </a:lvl7pPr>
            <a:lvl8pPr marL="2400360" indent="0">
              <a:buNone/>
              <a:defRPr sz="1200">
                <a:solidFill>
                  <a:schemeClr val="tx1">
                    <a:tint val="75000"/>
                  </a:schemeClr>
                </a:solidFill>
              </a:defRPr>
            </a:lvl8pPr>
            <a:lvl9pPr marL="2743269"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A8FCE1-BB84-E746-8538-E0A9F9030DA5}"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99801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6906935-B030-D34A-B5D8-FB3C275BA550}" type="datetime1">
              <a:rPr lang="en-GB" smtClean="0"/>
              <a:t>03/09/2018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426904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3" y="649114"/>
            <a:ext cx="5915025" cy="235655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2381" y="4453468"/>
            <a:ext cx="2901255" cy="65503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471865" y="2988734"/>
            <a:ext cx="2915543"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71865" y="4453468"/>
            <a:ext cx="2915543" cy="65503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F7EEF10-14A3-DC40-AC80-0653562B7D40}" type="datetime1">
              <a:rPr lang="en-GB" smtClean="0"/>
              <a:t>03/09/2018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4847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98A859-BE9A-344D-B33C-E69F6D1435CB}" type="datetime1">
              <a:rPr lang="en-GB" smtClean="0"/>
              <a:t>03/09/2018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47430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714BEC-3711-6149-84F6-A60B4093FD6F}" type="datetime1">
              <a:rPr lang="en-GB" smtClean="0"/>
              <a:t>03/09/2018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5432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5545" y="1755425"/>
            <a:ext cx="3471863" cy="8664222"/>
          </a:xfrm>
        </p:spPr>
        <p:txBody>
          <a:bodyPr/>
          <a:lstStyle>
            <a:lvl1pPr>
              <a:defRPr sz="2400"/>
            </a:lvl1pPr>
            <a:lvl2pPr>
              <a:defRPr sz="2100"/>
            </a:lvl2pPr>
            <a:lvl3pPr>
              <a:defRPr sz="1801"/>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8818DD-5836-BD4D-ADA5-B524D1DE398F}" type="datetime1">
              <a:rPr lang="en-GB" smtClean="0"/>
              <a:t>03/09/2018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91828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915545" y="1755425"/>
            <a:ext cx="3471863" cy="8664222"/>
          </a:xfrm>
        </p:spPr>
        <p:txBody>
          <a:bodyPr anchor="t"/>
          <a:lstStyle>
            <a:lvl1pPr marL="0" indent="0">
              <a:buNone/>
              <a:defRPr sz="2400"/>
            </a:lvl1pPr>
            <a:lvl2pPr marL="342908" indent="0">
              <a:buNone/>
              <a:defRPr sz="2100"/>
            </a:lvl2pPr>
            <a:lvl3pPr marL="685818" indent="0">
              <a:buNone/>
              <a:defRPr sz="1801"/>
            </a:lvl3pPr>
            <a:lvl4pPr marL="1028726" indent="0">
              <a:buNone/>
              <a:defRPr sz="1500"/>
            </a:lvl4pPr>
            <a:lvl5pPr marL="1371634" indent="0">
              <a:buNone/>
              <a:defRPr sz="1500"/>
            </a:lvl5pPr>
            <a:lvl6pPr marL="1714543" indent="0">
              <a:buNone/>
              <a:defRPr sz="1500"/>
            </a:lvl6pPr>
            <a:lvl7pPr marL="2057452" indent="0">
              <a:buNone/>
              <a:defRPr sz="1500"/>
            </a:lvl7pPr>
            <a:lvl8pPr marL="2400360" indent="0">
              <a:buNone/>
              <a:defRPr sz="1500"/>
            </a:lvl8pPr>
            <a:lvl9pPr marL="2743269"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BDA86B-5219-8947-B522-D3DC536F9014}" type="datetime1">
              <a:rPr lang="en-GB" smtClean="0"/>
              <a:t>03/09/2018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63401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90" y="649114"/>
            <a:ext cx="5915025" cy="23565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71490" y="3245556"/>
            <a:ext cx="5915025" cy="7735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71488" y="11300182"/>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AD858871-8A29-2C48-8A8F-E544644E699E}" type="datetime1">
              <a:rPr lang="en-GB" smtClean="0"/>
              <a:t>03/09/2018</a:t>
            </a:fld>
            <a:endParaRPr lang="en-US"/>
          </a:p>
        </p:txBody>
      </p:sp>
      <p:sp>
        <p:nvSpPr>
          <p:cNvPr id="5" name="Footer Placeholder 4"/>
          <p:cNvSpPr>
            <a:spLocks noGrp="1"/>
          </p:cNvSpPr>
          <p:nvPr>
            <p:ph type="ftr" sz="quarter" idx="3"/>
          </p:nvPr>
        </p:nvSpPr>
        <p:spPr>
          <a:xfrm>
            <a:off x="2271715" y="11300182"/>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1300182"/>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EAB789F6-3BD3-1645-B8E5-7AE28DC0F5BB}" type="slidenum">
              <a:rPr lang="en-US" smtClean="0"/>
              <a:t>‹#›</a:t>
            </a:fld>
            <a:endParaRPr lang="en-US"/>
          </a:p>
        </p:txBody>
      </p:sp>
    </p:spTree>
    <p:extLst>
      <p:ext uri="{BB962C8B-B14F-4D97-AF65-F5344CB8AC3E}">
        <p14:creationId xmlns:p14="http://schemas.microsoft.com/office/powerpoint/2010/main" val="387287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18"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2" indent="-171454" algn="l" defTabSz="685818" rtl="0" eaLnBrk="1" latinLnBrk="0" hangingPunct="1">
        <a:lnSpc>
          <a:spcPct val="90000"/>
        </a:lnSpc>
        <a:spcBef>
          <a:spcPts val="375"/>
        </a:spcBef>
        <a:buFont typeface="Arial" panose="020B0604020202020204" pitchFamily="34" charset="0"/>
        <a:buChar char="•"/>
        <a:defRPr sz="1801" kern="1200">
          <a:solidFill>
            <a:schemeClr val="tx1"/>
          </a:solidFill>
          <a:latin typeface="+mn-lt"/>
          <a:ea typeface="+mn-ea"/>
          <a:cs typeface="+mn-cs"/>
        </a:defRPr>
      </a:lvl2pPr>
      <a:lvl3pPr marL="857272" indent="-171454" algn="l" defTabSz="68581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8"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3"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8" rtl="0" eaLnBrk="1" latinLnBrk="0" hangingPunct="1">
        <a:defRPr sz="1350" kern="1200">
          <a:solidFill>
            <a:schemeClr val="tx1"/>
          </a:solidFill>
          <a:latin typeface="+mn-lt"/>
          <a:ea typeface="+mn-ea"/>
          <a:cs typeface="+mn-cs"/>
        </a:defRPr>
      </a:lvl1pPr>
      <a:lvl2pPr marL="342908" algn="l" defTabSz="685818" rtl="0" eaLnBrk="1" latinLnBrk="0" hangingPunct="1">
        <a:defRPr sz="1350" kern="1200">
          <a:solidFill>
            <a:schemeClr val="tx1"/>
          </a:solidFill>
          <a:latin typeface="+mn-lt"/>
          <a:ea typeface="+mn-ea"/>
          <a:cs typeface="+mn-cs"/>
        </a:defRPr>
      </a:lvl2pPr>
      <a:lvl3pPr marL="685818" algn="l" defTabSz="685818" rtl="0" eaLnBrk="1" latinLnBrk="0" hangingPunct="1">
        <a:defRPr sz="1350" kern="1200">
          <a:solidFill>
            <a:schemeClr val="tx1"/>
          </a:solidFill>
          <a:latin typeface="+mn-lt"/>
          <a:ea typeface="+mn-ea"/>
          <a:cs typeface="+mn-cs"/>
        </a:defRPr>
      </a:lvl3pPr>
      <a:lvl4pPr marL="1028726" algn="l" defTabSz="685818" rtl="0" eaLnBrk="1" latinLnBrk="0" hangingPunct="1">
        <a:defRPr sz="1350" kern="1200">
          <a:solidFill>
            <a:schemeClr val="tx1"/>
          </a:solidFill>
          <a:latin typeface="+mn-lt"/>
          <a:ea typeface="+mn-ea"/>
          <a:cs typeface="+mn-cs"/>
        </a:defRPr>
      </a:lvl4pPr>
      <a:lvl5pPr marL="1371634" algn="l" defTabSz="685818" rtl="0" eaLnBrk="1" latinLnBrk="0" hangingPunct="1">
        <a:defRPr sz="1350" kern="1200">
          <a:solidFill>
            <a:schemeClr val="tx1"/>
          </a:solidFill>
          <a:latin typeface="+mn-lt"/>
          <a:ea typeface="+mn-ea"/>
          <a:cs typeface="+mn-cs"/>
        </a:defRPr>
      </a:lvl5pPr>
      <a:lvl6pPr marL="1714543" algn="l" defTabSz="685818" rtl="0" eaLnBrk="1" latinLnBrk="0" hangingPunct="1">
        <a:defRPr sz="1350" kern="1200">
          <a:solidFill>
            <a:schemeClr val="tx1"/>
          </a:solidFill>
          <a:latin typeface="+mn-lt"/>
          <a:ea typeface="+mn-ea"/>
          <a:cs typeface="+mn-cs"/>
        </a:defRPr>
      </a:lvl6pPr>
      <a:lvl7pPr marL="2057452" algn="l" defTabSz="685818" rtl="0" eaLnBrk="1" latinLnBrk="0" hangingPunct="1">
        <a:defRPr sz="1350" kern="1200">
          <a:solidFill>
            <a:schemeClr val="tx1"/>
          </a:solidFill>
          <a:latin typeface="+mn-lt"/>
          <a:ea typeface="+mn-ea"/>
          <a:cs typeface="+mn-cs"/>
        </a:defRPr>
      </a:lvl7pPr>
      <a:lvl8pPr marL="2400360" algn="l" defTabSz="685818" rtl="0" eaLnBrk="1" latinLnBrk="0" hangingPunct="1">
        <a:defRPr sz="1350" kern="1200">
          <a:solidFill>
            <a:schemeClr val="tx1"/>
          </a:solidFill>
          <a:latin typeface="+mn-lt"/>
          <a:ea typeface="+mn-ea"/>
          <a:cs typeface="+mn-cs"/>
        </a:defRPr>
      </a:lvl8pPr>
      <a:lvl9pPr marL="2743269" algn="l" defTabSz="6858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jpeg"/><Relationship Id="rId5"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tiff"/></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tiff"/><Relationship Id="rId5" Type="http://schemas.openxmlformats.org/officeDocument/2006/relationships/image" Target="../media/image34.jpeg"/><Relationship Id="rId6"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www.ccpn.ac.uk/" TargetMode="External"/><Relationship Id="rId6" Type="http://schemas.openxmlformats.org/officeDocument/2006/relationships/hyperlink" Target="mailto:ccpnmrv3@google.com" TargetMode="External"/><Relationship Id="rId7" Type="http://schemas.openxmlformats.org/officeDocument/2006/relationships/hyperlink" Target="https://bitbucket.org/ccpnmr/issue-tracker/" TargetMode="External"/><Relationship Id="rId8" Type="http://schemas.openxmlformats.org/officeDocument/2006/relationships/hyperlink" Target="https://www.ncbi.nlm.nih.gov/pmc/articles/PMC5095159/" TargetMode="External"/><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6.jpeg"/><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tiff"/><Relationship Id="rId6"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jpeg"/><Relationship Id="rId6"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11" name="Rectangle 10"/>
          <p:cNvSpPr/>
          <p:nvPr/>
        </p:nvSpPr>
        <p:spPr>
          <a:xfrm>
            <a:off x="2301929" y="2408324"/>
            <a:ext cx="2254143" cy="369460"/>
          </a:xfrm>
          <a:prstGeom prst="rect">
            <a:avLst/>
          </a:prstGeom>
        </p:spPr>
        <p:txBody>
          <a:bodyPr wrap="none">
            <a:spAutoFit/>
          </a:bodyPr>
          <a:lstStyle/>
          <a:p>
            <a:r>
              <a:rPr lang="en-US" sz="1801" b="1" smtClean="0">
                <a:solidFill>
                  <a:srgbClr val="073A6C"/>
                </a:solidFill>
                <a:latin typeface="LucidaGrande-Bold" charset="0"/>
              </a:rPr>
              <a:t>Beginner Tutorial</a:t>
            </a:r>
            <a:endParaRPr lang="en-US" sz="1801" dirty="0"/>
          </a:p>
        </p:txBody>
      </p:sp>
      <p:sp>
        <p:nvSpPr>
          <p:cNvPr id="5" name="Slide Number Placeholder 4"/>
          <p:cNvSpPr>
            <a:spLocks noGrp="1"/>
          </p:cNvSpPr>
          <p:nvPr>
            <p:ph type="sldNum" sz="quarter" idx="12"/>
          </p:nvPr>
        </p:nvSpPr>
        <p:spPr>
          <a:xfrm>
            <a:off x="4741289" y="11303525"/>
            <a:ext cx="1543050" cy="649111"/>
          </a:xfrm>
        </p:spPr>
        <p:txBody>
          <a:bodyPr/>
          <a:lstStyle/>
          <a:p>
            <a:fld id="{EAB789F6-3BD3-1645-B8E5-7AE28DC0F5BB}" type="slidenum">
              <a:rPr lang="en-US" smtClean="0"/>
              <a:t>0</a:t>
            </a:fld>
            <a:endParaRPr lang="en-US"/>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890" y="5046406"/>
            <a:ext cx="4750220" cy="289560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9225" y="6937670"/>
            <a:ext cx="2315976" cy="2075199"/>
          </a:xfrm>
          <a:prstGeom prst="rect">
            <a:avLst/>
          </a:prstGeom>
        </p:spPr>
      </p:pic>
    </p:spTree>
    <p:extLst>
      <p:ext uri="{BB962C8B-B14F-4D97-AF65-F5344CB8AC3E}">
        <p14:creationId xmlns:p14="http://schemas.microsoft.com/office/powerpoint/2010/main" val="1473691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41435"/>
            <a:ext cx="6858000" cy="70896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smtClean="0">
                <a:latin typeface="Lucida Grande" charset="0"/>
                <a:ea typeface="ＭＳ 明朝" charset="-128"/>
              </a:rPr>
              <a:t>2</a:t>
            </a:r>
            <a:endParaRPr lang="en-US" sz="1801" dirty="0"/>
          </a:p>
        </p:txBody>
      </p:sp>
      <p:sp>
        <p:nvSpPr>
          <p:cNvPr id="10" name="Rectangle 9"/>
          <p:cNvSpPr/>
          <p:nvPr/>
        </p:nvSpPr>
        <p:spPr>
          <a:xfrm>
            <a:off x="1808204" y="179276"/>
            <a:ext cx="3241593" cy="738792"/>
          </a:xfrm>
          <a:prstGeom prst="rect">
            <a:avLst/>
          </a:prstGeom>
        </p:spPr>
        <p:txBody>
          <a:bodyPr wrap="none">
            <a:spAutoFit/>
          </a:bodyPr>
          <a:lstStyle/>
          <a:p>
            <a:pPr algn="ctr"/>
            <a:r>
              <a:rPr lang="en-GB" sz="2400" b="1" dirty="0" smtClean="0">
                <a:latin typeface="Lucida Grande" charset="0"/>
                <a:ea typeface="ＭＳ 明朝" charset="-128"/>
              </a:rPr>
              <a:t>Displaying spectra </a:t>
            </a:r>
            <a:endParaRPr lang="en-GB" sz="2400" b="1" dirty="0">
              <a:latin typeface="Lucida Grande" charset="0"/>
              <a:ea typeface="ＭＳ 明朝" charset="-128"/>
            </a:endParaRPr>
          </a:p>
          <a:p>
            <a:pPr algn="ctr"/>
            <a:endParaRPr lang="en-US" sz="1801" dirty="0"/>
          </a:p>
        </p:txBody>
      </p:sp>
      <p:sp>
        <p:nvSpPr>
          <p:cNvPr id="12" name="Rectangle 11"/>
          <p:cNvSpPr/>
          <p:nvPr/>
        </p:nvSpPr>
        <p:spPr>
          <a:xfrm>
            <a:off x="628769" y="8139370"/>
            <a:ext cx="6001195" cy="1107996"/>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Zoom preferences</a:t>
            </a:r>
          </a:p>
          <a:p>
            <a:pPr marL="171450" indent="-171450">
              <a:buFont typeface="Arial" charset="0"/>
              <a:buChar char="•"/>
            </a:pPr>
            <a:endParaRPr lang="en-GB" sz="1200" b="1" dirty="0" smtClean="0">
              <a:latin typeface="LucidaGrande" charset="0"/>
              <a:ea typeface="Lucida Grande" charset="0"/>
              <a:cs typeface="Lucida Grande" charset="0"/>
            </a:endParaRPr>
          </a:p>
          <a:p>
            <a:pPr marL="171450" indent="-171450">
              <a:buFont typeface="Arial" charset="0"/>
              <a:buChar char="•"/>
            </a:pPr>
            <a:r>
              <a:rPr lang="en-GB" sz="1200" dirty="0" smtClean="0">
                <a:latin typeface="LucidaGrande" charset="0"/>
                <a:ea typeface="Lucida Grande" charset="0"/>
                <a:cs typeface="Lucida Grande" charset="0"/>
              </a:rPr>
              <a:t>Go on </a:t>
            </a:r>
            <a:r>
              <a:rPr lang="en-US" sz="1200" dirty="0" smtClean="0">
                <a:latin typeface="Lucida Grande" charset="0"/>
                <a:ea typeface="Lucida Grande" charset="0"/>
                <a:cs typeface="Lucida Grande" charset="0"/>
              </a:rPr>
              <a:t>Main </a:t>
            </a:r>
            <a:r>
              <a:rPr lang="en-US" sz="1200" dirty="0">
                <a:latin typeface="Lucida Grande" charset="0"/>
                <a:ea typeface="Lucida Grande" charset="0"/>
                <a:cs typeface="Lucida Grande" charset="0"/>
              </a:rPr>
              <a:t>Menu ⟶  </a:t>
            </a:r>
            <a:r>
              <a:rPr lang="en-US" sz="1200" dirty="0" smtClean="0">
                <a:latin typeface="Lucida Grande" charset="0"/>
                <a:ea typeface="Lucida Grande" charset="0"/>
                <a:cs typeface="Lucida Grande" charset="0"/>
              </a:rPr>
              <a:t>Preferences</a:t>
            </a:r>
            <a:r>
              <a:rPr lang="mr-IN" sz="1200" dirty="0" smtClean="0">
                <a:latin typeface="Lucida Grande" charset="0"/>
                <a:ea typeface="Lucida Grande" charset="0"/>
                <a:cs typeface="Lucida Grande" charset="0"/>
              </a:rPr>
              <a:t>…</a:t>
            </a:r>
            <a:endParaRPr lang="en-US" sz="1200" dirty="0">
              <a:latin typeface="Lucida Grande" charset="0"/>
              <a:ea typeface="Lucida Grande" charset="0"/>
              <a:cs typeface="Lucida Grande" charset="0"/>
            </a:endParaRPr>
          </a:p>
          <a:p>
            <a:pPr marL="171450" indent="-171450">
              <a:buFont typeface="Arial" charset="0"/>
              <a:buChar char="•"/>
            </a:pPr>
            <a:r>
              <a:rPr lang="en-US" sz="1200" dirty="0" smtClean="0">
                <a:latin typeface="Lucida Grande" charset="0"/>
                <a:ea typeface="Lucida Grande" charset="0"/>
                <a:cs typeface="Lucida Grande" charset="0"/>
              </a:rPr>
              <a:t>Select the Spectrum tab</a:t>
            </a:r>
          </a:p>
          <a:p>
            <a:pPr marL="171450" indent="-171450">
              <a:buFont typeface="Arial" charset="0"/>
              <a:buChar char="•"/>
            </a:pPr>
            <a:r>
              <a:rPr lang="en-US" sz="1200" dirty="0" smtClean="0">
                <a:latin typeface="Lucida Grande" charset="0"/>
                <a:ea typeface="Lucida Grande" charset="0"/>
                <a:cs typeface="Lucida Grande" charset="0"/>
              </a:rPr>
              <a:t>Modify the zoom </a:t>
            </a:r>
            <a:r>
              <a:rPr lang="en-GB" sz="1200" dirty="0" smtClean="0">
                <a:latin typeface="Lucida Grande" charset="0"/>
                <a:ea typeface="Lucida Grande" charset="0"/>
                <a:cs typeface="Lucida Grande" charset="0"/>
              </a:rPr>
              <a:t>behaviour</a:t>
            </a:r>
            <a:r>
              <a:rPr lang="en-US" sz="1200" dirty="0" smtClean="0">
                <a:latin typeface="Lucida Grande" charset="0"/>
                <a:ea typeface="Lucida Grande" charset="0"/>
                <a:cs typeface="Lucida Grande" charset="0"/>
              </a:rPr>
              <a:t> from the middle section</a:t>
            </a:r>
            <a:endParaRPr lang="en-GB" sz="1200" dirty="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9</a:t>
            </a:fld>
            <a:endParaRPr lang="en-US"/>
          </a:p>
        </p:txBody>
      </p:sp>
      <p:sp>
        <p:nvSpPr>
          <p:cNvPr id="18" name="Rectangle 17"/>
          <p:cNvSpPr/>
          <p:nvPr/>
        </p:nvSpPr>
        <p:spPr>
          <a:xfrm>
            <a:off x="120424" y="8139370"/>
            <a:ext cx="592646"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a:latin typeface="Lucida Grande" charset="0"/>
                <a:ea typeface="ＭＳ 明朝" charset="-128"/>
              </a:rPr>
              <a:t>E</a:t>
            </a:r>
            <a:endParaRPr lang="en-US" sz="1801" dirty="0"/>
          </a:p>
        </p:txBody>
      </p:sp>
      <p:sp>
        <p:nvSpPr>
          <p:cNvPr id="73" name="Rectangle 72"/>
          <p:cNvSpPr/>
          <p:nvPr/>
        </p:nvSpPr>
        <p:spPr>
          <a:xfrm>
            <a:off x="626646" y="10146776"/>
            <a:ext cx="6001195" cy="1477328"/>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Keyboard actions</a:t>
            </a:r>
            <a:endParaRPr lang="en-GB" sz="1200" b="1" dirty="0" smtClean="0">
              <a:latin typeface="Lucida Grande" charset="0"/>
              <a:ea typeface="Lucida Grande" charset="0"/>
              <a:cs typeface="Lucida Grande" charset="0"/>
            </a:endParaRPr>
          </a:p>
          <a:p>
            <a:pPr marL="171450" indent="-171450">
              <a:buFont typeface="Arial" charset="0"/>
              <a:buChar char="•"/>
            </a:pPr>
            <a:endParaRPr lang="en-GB" sz="1200" b="1" dirty="0" smtClean="0">
              <a:latin typeface="LucidaGrande" charset="0"/>
              <a:ea typeface="Lucida Grande" charset="0"/>
              <a:cs typeface="Lucida Grande" charset="0"/>
            </a:endParaRPr>
          </a:p>
          <a:p>
            <a:r>
              <a:rPr lang="en-GB" sz="1200" dirty="0" smtClean="0">
                <a:latin typeface="LucidaGrande" charset="0"/>
                <a:ea typeface="Lucida Grande" charset="0"/>
                <a:cs typeface="Lucida Grande" charset="0"/>
              </a:rPr>
              <a:t>Select a spectrum display by clicking any point, this will set the strip as “current” and will highlight the axis. </a:t>
            </a:r>
          </a:p>
          <a:p>
            <a:pPr marL="171450" indent="-171450">
              <a:buFont typeface="Arial" charset="0"/>
              <a:buChar char="•"/>
            </a:pPr>
            <a:r>
              <a:rPr lang="en-GB" sz="1200" dirty="0" smtClean="0">
                <a:latin typeface="LucidaGrande" charset="0"/>
                <a:ea typeface="Lucida Grande" charset="0"/>
                <a:cs typeface="Lucida Grande" charset="0"/>
              </a:rPr>
              <a:t>Use the keys “+” and ”-” to zoom in and out</a:t>
            </a:r>
          </a:p>
          <a:p>
            <a:pPr marL="171450" indent="-171450">
              <a:buFont typeface="Arial" charset="0"/>
              <a:buChar char="•"/>
            </a:pPr>
            <a:r>
              <a:rPr lang="en-GB" sz="1200" dirty="0" smtClean="0">
                <a:latin typeface="LucidaGrande" charset="0"/>
                <a:ea typeface="Lucida Grande" charset="0"/>
                <a:cs typeface="Lucida Grande" charset="0"/>
              </a:rPr>
              <a:t>Use the directional keys to move across the spectrum</a:t>
            </a:r>
          </a:p>
          <a:p>
            <a:endParaRPr lang="en-GB" sz="1200" dirty="0">
              <a:latin typeface="LucidaGrande" charset="0"/>
              <a:ea typeface="Lucida Grande" charset="0"/>
              <a:cs typeface="Lucida Grande" charset="0"/>
            </a:endParaRPr>
          </a:p>
        </p:txBody>
      </p:sp>
      <p:sp>
        <p:nvSpPr>
          <p:cNvPr id="74" name="Rectangle 73"/>
          <p:cNvSpPr/>
          <p:nvPr/>
        </p:nvSpPr>
        <p:spPr>
          <a:xfrm>
            <a:off x="118301" y="10146776"/>
            <a:ext cx="592646"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smtClean="0">
                <a:latin typeface="Lucida Grande" charset="0"/>
                <a:ea typeface="ＭＳ 明朝" charset="-128"/>
              </a:rPr>
              <a:t>F</a:t>
            </a:r>
            <a:endParaRPr lang="en-US" sz="180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64" y="1973755"/>
            <a:ext cx="3654562" cy="5166060"/>
          </a:xfrm>
          <a:prstGeom prst="rect">
            <a:avLst/>
          </a:prstGeom>
        </p:spPr>
      </p:pic>
      <p:sp>
        <p:nvSpPr>
          <p:cNvPr id="43" name="Rectangle 42"/>
          <p:cNvSpPr/>
          <p:nvPr/>
        </p:nvSpPr>
        <p:spPr>
          <a:xfrm>
            <a:off x="1548880" y="2189583"/>
            <a:ext cx="640703" cy="261785"/>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4" name="Rectangle 43"/>
          <p:cNvSpPr/>
          <p:nvPr/>
        </p:nvSpPr>
        <p:spPr>
          <a:xfrm>
            <a:off x="983286" y="3770713"/>
            <a:ext cx="3735177" cy="1398446"/>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5" name="Rectangle 44"/>
          <p:cNvSpPr/>
          <p:nvPr/>
        </p:nvSpPr>
        <p:spPr>
          <a:xfrm>
            <a:off x="266170" y="1216591"/>
            <a:ext cx="4075064" cy="307777"/>
          </a:xfrm>
          <a:prstGeom prst="rect">
            <a:avLst/>
          </a:prstGeom>
        </p:spPr>
        <p:txBody>
          <a:bodyPr wrap="square">
            <a:spAutoFit/>
          </a:bodyPr>
          <a:lstStyle/>
          <a:p>
            <a:r>
              <a:rPr lang="en-GB" sz="1400" dirty="0">
                <a:latin typeface="Lucida Grande" charset="0"/>
                <a:ea typeface="Lucida Grande" charset="0"/>
                <a:cs typeface="Lucida Grande" charset="0"/>
              </a:rPr>
              <a:t>S</a:t>
            </a:r>
            <a:r>
              <a:rPr lang="en-GB" sz="1400" dirty="0" smtClean="0">
                <a:latin typeface="Lucida Grande" charset="0"/>
                <a:ea typeface="Lucida Grande" charset="0"/>
                <a:cs typeface="Lucida Grande" charset="0"/>
              </a:rPr>
              <a:t>pectrum display preferences</a:t>
            </a:r>
            <a:endParaRPr lang="en-GB" sz="1400" dirty="0">
              <a:latin typeface="Lucida Grande" charset="0"/>
              <a:ea typeface="Lucida Grande" charset="0"/>
              <a:cs typeface="Lucida Grande" charset="0"/>
            </a:endParaRPr>
          </a:p>
        </p:txBody>
      </p:sp>
    </p:spTree>
    <p:extLst>
      <p:ext uri="{BB962C8B-B14F-4D97-AF65-F5344CB8AC3E}">
        <p14:creationId xmlns:p14="http://schemas.microsoft.com/office/powerpoint/2010/main" val="4222150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5"/>
            <a:ext cx="6858000" cy="73983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0" name="Rectangle 9"/>
          <p:cNvSpPr/>
          <p:nvPr/>
        </p:nvSpPr>
        <p:spPr>
          <a:xfrm>
            <a:off x="2095143" y="179276"/>
            <a:ext cx="2667718" cy="738792"/>
          </a:xfrm>
          <a:prstGeom prst="rect">
            <a:avLst/>
          </a:prstGeom>
        </p:spPr>
        <p:txBody>
          <a:bodyPr wrap="none">
            <a:spAutoFit/>
          </a:bodyPr>
          <a:lstStyle/>
          <a:p>
            <a:pPr algn="ctr"/>
            <a:r>
              <a:rPr lang="en-GB" sz="2400" b="1" dirty="0" smtClean="0">
                <a:latin typeface="Lucida Grande" charset="0"/>
                <a:ea typeface="ＭＳ 明朝" charset="-128"/>
              </a:rPr>
              <a:t>Setting spectra </a:t>
            </a:r>
            <a:endParaRPr lang="en-GB" sz="2400" b="1" dirty="0">
              <a:latin typeface="Lucida Grande" charset="0"/>
              <a:ea typeface="ＭＳ 明朝" charset="-128"/>
            </a:endParaRPr>
          </a:p>
          <a:p>
            <a:pPr algn="ctr"/>
            <a:endParaRPr lang="en-US" sz="1801" dirty="0"/>
          </a:p>
        </p:txBody>
      </p:sp>
      <p:sp>
        <p:nvSpPr>
          <p:cNvPr id="12" name="Rectangle 11"/>
          <p:cNvSpPr/>
          <p:nvPr/>
        </p:nvSpPr>
        <p:spPr>
          <a:xfrm>
            <a:off x="741830" y="8794678"/>
            <a:ext cx="5644683" cy="3139321"/>
          </a:xfrm>
          <a:prstGeom prst="rect">
            <a:avLst/>
          </a:prstGeom>
        </p:spPr>
        <p:txBody>
          <a:bodyPr wrap="square">
            <a:spAutoFit/>
          </a:bodyPr>
          <a:lstStyle/>
          <a:p>
            <a:pPr algn="just">
              <a:lnSpc>
                <a:spcPct val="150000"/>
              </a:lnSpc>
            </a:pPr>
            <a:r>
              <a:rPr lang="en-GB" sz="1200" b="1" dirty="0" smtClean="0">
                <a:latin typeface="Lucida Grande" charset="0"/>
                <a:ea typeface="Lucida Grande" charset="0"/>
                <a:cs typeface="Lucida Grande" charset="0"/>
              </a:rPr>
              <a:t>Change parameters</a:t>
            </a:r>
          </a:p>
          <a:p>
            <a:pPr marL="171450" indent="-171450" algn="just">
              <a:buFont typeface="Arial" charset="0"/>
              <a:buChar char="•"/>
            </a:pPr>
            <a:endParaRPr lang="en-GB" sz="1200" b="1" dirty="0" smtClean="0">
              <a:latin typeface="LucidaGrande" charset="0"/>
              <a:ea typeface="Lucida Grande" charset="0"/>
              <a:cs typeface="Lucida Grande" charset="0"/>
            </a:endParaRPr>
          </a:p>
          <a:p>
            <a:pPr algn="just"/>
            <a:r>
              <a:rPr lang="en-GB" sz="1200" dirty="0">
                <a:latin typeface="LucidaGrande" charset="0"/>
                <a:ea typeface="Lucida Grande" charset="0"/>
                <a:cs typeface="Lucida Grande" charset="0"/>
              </a:rPr>
              <a:t>To </a:t>
            </a:r>
            <a:r>
              <a:rPr lang="en-GB" sz="1200" dirty="0" smtClean="0">
                <a:latin typeface="LucidaGrande" charset="0"/>
                <a:ea typeface="Lucida Grande" charset="0"/>
                <a:cs typeface="Lucida Grande" charset="0"/>
              </a:rPr>
              <a:t>change properties </a:t>
            </a:r>
            <a:r>
              <a:rPr lang="en-GB" sz="1200" dirty="0">
                <a:latin typeface="LucidaGrande" charset="0"/>
                <a:ea typeface="Lucida Grande" charset="0"/>
                <a:cs typeface="Lucida Grande" charset="0"/>
              </a:rPr>
              <a:t>of a </a:t>
            </a:r>
            <a:r>
              <a:rPr lang="en-GB" sz="1200" dirty="0" smtClean="0">
                <a:latin typeface="LucidaGrande" charset="0"/>
                <a:ea typeface="Lucida Grande" charset="0"/>
                <a:cs typeface="Lucida Grande" charset="0"/>
              </a:rPr>
              <a:t>spectrum including </a:t>
            </a:r>
            <a:r>
              <a:rPr lang="en-GB" sz="1200" dirty="0">
                <a:latin typeface="LucidaGrande" charset="0"/>
                <a:ea typeface="Lucida Grande" charset="0"/>
                <a:cs typeface="Lucida Grande" charset="0"/>
              </a:rPr>
              <a:t> the contour </a:t>
            </a:r>
            <a:r>
              <a:rPr lang="en-GB" sz="1200" dirty="0" smtClean="0">
                <a:latin typeface="LucidaGrande" charset="0"/>
                <a:ea typeface="Lucida Grande" charset="0"/>
                <a:cs typeface="Lucida Grande" charset="0"/>
              </a:rPr>
              <a:t>colours, </a:t>
            </a:r>
            <a:r>
              <a:rPr lang="en-GB" sz="1200" dirty="0">
                <a:latin typeface="LucidaGrande" charset="0"/>
                <a:ea typeface="Lucida Grande" charset="0"/>
                <a:cs typeface="Lucida Grande" charset="0"/>
              </a:rPr>
              <a:t>double click its name in the Sidebar and a dialogue box will popup with a series of tabs in it. </a:t>
            </a:r>
            <a:endParaRPr lang="en-GB" sz="1200" dirty="0" smtClean="0">
              <a:latin typeface="LucidaGrande" charset="0"/>
              <a:ea typeface="Lucida Grande" charset="0"/>
              <a:cs typeface="Lucida Grande" charset="0"/>
            </a:endParaRPr>
          </a:p>
          <a:p>
            <a:pPr algn="just"/>
            <a:endParaRPr lang="en-GB" sz="1200" dirty="0" smtClean="0">
              <a:latin typeface="LucidaGrande" charset="0"/>
              <a:ea typeface="Lucida Grande" charset="0"/>
              <a:cs typeface="Lucida Grande" charset="0"/>
            </a:endParaRPr>
          </a:p>
          <a:p>
            <a:pPr marL="171450" indent="-171450" algn="just">
              <a:buFont typeface="Arial" charset="0"/>
              <a:buChar char="•"/>
            </a:pPr>
            <a:r>
              <a:rPr lang="en-GB" sz="1200" dirty="0">
                <a:latin typeface="LucidaGrande" charset="0"/>
                <a:ea typeface="Lucida Grande" charset="0"/>
                <a:cs typeface="Lucida Grande" charset="0"/>
              </a:rPr>
              <a:t>In the first tab, you can set general parameters of the spectrum, such as type, path, name, scaling, spectrum type etc. Changing the values in each box and hitting Apply will change the parameter value</a:t>
            </a:r>
            <a:r>
              <a:rPr lang="en-GB" sz="1200" dirty="0" smtClean="0">
                <a:latin typeface="LucidaGrande" charset="0"/>
                <a:ea typeface="Lucida Grande" charset="0"/>
                <a:cs typeface="Lucida Grande" charset="0"/>
              </a:rPr>
              <a:t>.</a:t>
            </a:r>
          </a:p>
          <a:p>
            <a:pPr marL="171450" indent="-171450" algn="just">
              <a:buFont typeface="Arial" charset="0"/>
              <a:buChar char="•"/>
            </a:pPr>
            <a:endParaRPr lang="en-GB" sz="1200" dirty="0">
              <a:latin typeface="LucidaGrande" charset="0"/>
              <a:ea typeface="Lucida Grande" charset="0"/>
              <a:cs typeface="Lucida Grande" charset="0"/>
            </a:endParaRPr>
          </a:p>
          <a:p>
            <a:pPr marL="171450" indent="-171450" algn="just">
              <a:buFont typeface="Arial" charset="0"/>
              <a:buChar char="•"/>
            </a:pPr>
            <a:r>
              <a:rPr lang="en-GB" sz="1200" dirty="0" smtClean="0">
                <a:latin typeface="LucidaGrande" charset="0"/>
                <a:ea typeface="Lucida Grande" charset="0"/>
                <a:cs typeface="Lucida Grande" charset="0"/>
              </a:rPr>
              <a:t> </a:t>
            </a:r>
            <a:r>
              <a:rPr lang="en-GB" sz="1200" dirty="0">
                <a:latin typeface="LucidaGrande" charset="0"/>
                <a:ea typeface="Lucida Grande" charset="0"/>
                <a:cs typeface="Lucida Grande" charset="0"/>
              </a:rPr>
              <a:t>In the Dimensions tab, you can view information on each dimension of the spectrum and change referencing and assignment tolerances for each dimension. </a:t>
            </a:r>
          </a:p>
          <a:p>
            <a:pPr marL="171450" indent="-171450">
              <a:buFont typeface="Arial" charset="0"/>
              <a:buChar char="•"/>
            </a:pPr>
            <a:endParaRPr lang="en-GB" sz="1200" dirty="0" smtClean="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a:p>
            <a:endParaRPr lang="en-GB" sz="1200" dirty="0" smtClean="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10</a:t>
            </a:fld>
            <a:endParaRPr lang="en-US"/>
          </a:p>
        </p:txBody>
      </p:sp>
      <p:sp>
        <p:nvSpPr>
          <p:cNvPr id="18" name="Rectangle 17"/>
          <p:cNvSpPr/>
          <p:nvPr/>
        </p:nvSpPr>
        <p:spPr>
          <a:xfrm>
            <a:off x="233485" y="8794678"/>
            <a:ext cx="592646" cy="461665"/>
          </a:xfrm>
          <a:prstGeom prst="rect">
            <a:avLst/>
          </a:prstGeom>
        </p:spPr>
        <p:txBody>
          <a:bodyPr wrap="square">
            <a:spAutoFit/>
          </a:bodyPr>
          <a:lstStyle/>
          <a:p>
            <a:pPr algn="ctr"/>
            <a:r>
              <a:rPr lang="en-GB" sz="2400" dirty="0" smtClean="0">
                <a:latin typeface="Lucida Grande" charset="0"/>
                <a:ea typeface="ＭＳ 明朝" charset="-128"/>
              </a:rPr>
              <a:t>3</a:t>
            </a:r>
            <a:r>
              <a:rPr lang="en-GB" sz="1401" dirty="0" smtClean="0">
                <a:latin typeface="Lucida Grande" charset="0"/>
                <a:ea typeface="ＭＳ 明朝" charset="-128"/>
              </a:rPr>
              <a:t>A</a:t>
            </a:r>
            <a:endParaRPr lang="en-US" sz="1801" dirty="0"/>
          </a:p>
        </p:txBody>
      </p:sp>
      <p:sp>
        <p:nvSpPr>
          <p:cNvPr id="32" name="Rectangle 31"/>
          <p:cNvSpPr/>
          <p:nvPr/>
        </p:nvSpPr>
        <p:spPr>
          <a:xfrm>
            <a:off x="266170" y="1216591"/>
            <a:ext cx="4075064" cy="307777"/>
          </a:xfrm>
          <a:prstGeom prst="rect">
            <a:avLst/>
          </a:prstGeom>
        </p:spPr>
        <p:txBody>
          <a:bodyPr wrap="square">
            <a:spAutoFit/>
          </a:bodyPr>
          <a:lstStyle/>
          <a:p>
            <a:r>
              <a:rPr lang="en-GB" sz="1400" dirty="0" smtClean="0">
                <a:latin typeface="Lucida Grande" charset="0"/>
                <a:ea typeface="Lucida Grande" charset="0"/>
                <a:cs typeface="Lucida Grande" charset="0"/>
              </a:rPr>
              <a:t>To Change spectrum parameters:</a:t>
            </a:r>
            <a:endParaRPr lang="en-GB" sz="1400" dirty="0">
              <a:latin typeface="Lucida Grande" charset="0"/>
              <a:ea typeface="Lucida Grande" charset="0"/>
              <a:cs typeface="Lucida Grande" charset="0"/>
            </a:endParaRPr>
          </a:p>
        </p:txBody>
      </p:sp>
      <p:pic>
        <p:nvPicPr>
          <p:cNvPr id="2" name="Picture 1"/>
          <p:cNvPicPr>
            <a:picLocks noChangeAspect="1"/>
          </p:cNvPicPr>
          <p:nvPr/>
        </p:nvPicPr>
        <p:blipFill>
          <a:blip r:embed="rId3"/>
          <a:stretch>
            <a:fillRect/>
          </a:stretch>
        </p:blipFill>
        <p:spPr>
          <a:xfrm>
            <a:off x="394804" y="1909684"/>
            <a:ext cx="2195349" cy="2662316"/>
          </a:xfrm>
          <a:prstGeom prst="rect">
            <a:avLst/>
          </a:prstGeom>
        </p:spPr>
      </p:pic>
      <p:sp>
        <p:nvSpPr>
          <p:cNvPr id="14" name="Down Arrow 13"/>
          <p:cNvSpPr/>
          <p:nvPr/>
        </p:nvSpPr>
        <p:spPr>
          <a:xfrm rot="5400000">
            <a:off x="1779976" y="2246061"/>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5" name="TextBox 14"/>
          <p:cNvSpPr txBox="1"/>
          <p:nvPr/>
        </p:nvSpPr>
        <p:spPr>
          <a:xfrm>
            <a:off x="2365011" y="2355641"/>
            <a:ext cx="2256809" cy="369460"/>
          </a:xfrm>
          <a:prstGeom prst="rect">
            <a:avLst/>
          </a:prstGeom>
          <a:solidFill>
            <a:schemeClr val="bg1"/>
          </a:solidFill>
          <a:ln>
            <a:solidFill>
              <a:srgbClr val="03B9FF"/>
            </a:solidFill>
          </a:ln>
        </p:spPr>
        <p:txBody>
          <a:bodyPr wrap="square" rtlCol="0">
            <a:spAutoFit/>
          </a:bodyPr>
          <a:lstStyle/>
          <a:p>
            <a:r>
              <a:rPr lang="en-US" sz="1801" dirty="0" smtClean="0"/>
              <a:t>Double click</a:t>
            </a:r>
            <a:endParaRPr lang="en-US" sz="1801" dirty="0"/>
          </a:p>
        </p:txBody>
      </p:sp>
      <p:grpSp>
        <p:nvGrpSpPr>
          <p:cNvPr id="11" name="Group 10"/>
          <p:cNvGrpSpPr/>
          <p:nvPr/>
        </p:nvGrpSpPr>
        <p:grpSpPr>
          <a:xfrm>
            <a:off x="125936" y="5052235"/>
            <a:ext cx="6606129" cy="2520000"/>
            <a:chOff x="154104" y="5052235"/>
            <a:chExt cx="6606129" cy="252000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04" y="5052235"/>
              <a:ext cx="3283834" cy="2520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6399" y="5052235"/>
              <a:ext cx="3283834" cy="2520000"/>
            </a:xfrm>
            <a:prstGeom prst="rect">
              <a:avLst/>
            </a:prstGeom>
          </p:spPr>
        </p:pic>
      </p:grpSp>
    </p:spTree>
    <p:extLst>
      <p:ext uri="{BB962C8B-B14F-4D97-AF65-F5344CB8AC3E}">
        <p14:creationId xmlns:p14="http://schemas.microsoft.com/office/powerpoint/2010/main" val="12873766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5"/>
            <a:ext cx="6858000" cy="52643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smtClean="0">
                <a:latin typeface="Lucida Grande" charset="0"/>
                <a:ea typeface="ＭＳ 明朝" charset="-128"/>
              </a:rPr>
              <a:t>4</a:t>
            </a:r>
            <a:endParaRPr lang="en-US" sz="1801" dirty="0"/>
          </a:p>
        </p:txBody>
      </p:sp>
      <p:sp>
        <p:nvSpPr>
          <p:cNvPr id="10" name="Rectangle 9"/>
          <p:cNvSpPr/>
          <p:nvPr/>
        </p:nvSpPr>
        <p:spPr>
          <a:xfrm>
            <a:off x="2021407" y="179276"/>
            <a:ext cx="2815194" cy="738792"/>
          </a:xfrm>
          <a:prstGeom prst="rect">
            <a:avLst/>
          </a:prstGeom>
        </p:spPr>
        <p:txBody>
          <a:bodyPr wrap="none">
            <a:spAutoFit/>
          </a:bodyPr>
          <a:lstStyle/>
          <a:p>
            <a:pPr algn="ctr"/>
            <a:r>
              <a:rPr lang="en-GB" sz="2400" b="1" dirty="0" smtClean="0">
                <a:latin typeface="Lucida Grande" charset="0"/>
                <a:ea typeface="ＭＳ 明朝" charset="-128"/>
              </a:rPr>
              <a:t>Printing spectra </a:t>
            </a:r>
            <a:endParaRPr lang="en-GB" sz="2400" b="1" dirty="0">
              <a:latin typeface="Lucida Grande" charset="0"/>
              <a:ea typeface="ＭＳ 明朝" charset="-128"/>
            </a:endParaRPr>
          </a:p>
          <a:p>
            <a:pPr algn="ctr"/>
            <a:endParaRPr lang="en-US" sz="1801" dirty="0"/>
          </a:p>
        </p:txBody>
      </p:sp>
      <p:sp>
        <p:nvSpPr>
          <p:cNvPr id="12" name="Rectangle 11"/>
          <p:cNvSpPr/>
          <p:nvPr/>
        </p:nvSpPr>
        <p:spPr>
          <a:xfrm>
            <a:off x="826131" y="6303833"/>
            <a:ext cx="5644683" cy="2677656"/>
          </a:xfrm>
          <a:prstGeom prst="rect">
            <a:avLst/>
          </a:prstGeom>
        </p:spPr>
        <p:txBody>
          <a:bodyPr wrap="square">
            <a:spAutoFit/>
          </a:bodyPr>
          <a:lstStyle/>
          <a:p>
            <a:pPr algn="just">
              <a:lnSpc>
                <a:spcPct val="150000"/>
              </a:lnSpc>
            </a:pPr>
            <a:r>
              <a:rPr lang="en-GB" sz="1200" b="1" dirty="0" smtClean="0">
                <a:latin typeface="Lucida Grande" charset="0"/>
                <a:ea typeface="Lucida Grande" charset="0"/>
                <a:cs typeface="Lucida Grande" charset="0"/>
              </a:rPr>
              <a:t>Print to file </a:t>
            </a:r>
          </a:p>
          <a:p>
            <a:pPr marL="171450" indent="-171450" algn="just">
              <a:lnSpc>
                <a:spcPct val="150000"/>
              </a:lnSpc>
              <a:buFont typeface="Arial" charset="0"/>
              <a:buChar char="•"/>
            </a:pPr>
            <a:r>
              <a:rPr lang="en-GB" sz="1200" dirty="0">
                <a:latin typeface="Lucida Grande" charset="0"/>
                <a:ea typeface="Lucida Grande" charset="0"/>
                <a:cs typeface="Lucida Grande" charset="0"/>
              </a:rPr>
              <a:t>Right click on display to </a:t>
            </a:r>
            <a:r>
              <a:rPr lang="en-GB" sz="1200" dirty="0" smtClean="0">
                <a:latin typeface="Lucida Grande" charset="0"/>
                <a:ea typeface="Lucida Grande" charset="0"/>
                <a:cs typeface="Lucida Grande" charset="0"/>
              </a:rPr>
              <a:t>print</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Click on Print to file</a:t>
            </a:r>
            <a:r>
              <a:rPr lang="mr-IN" sz="1200" dirty="0" smtClean="0">
                <a:latin typeface="Lucida Grande" charset="0"/>
                <a:ea typeface="Lucida Grande" charset="0"/>
                <a:cs typeface="Lucida Grande" charset="0"/>
              </a:rPr>
              <a:t>…</a:t>
            </a:r>
            <a:r>
              <a:rPr lang="en-GB" sz="1200" dirty="0" smtClean="0">
                <a:latin typeface="Lucida Grande" charset="0"/>
                <a:ea typeface="Lucida Grande" charset="0"/>
                <a:cs typeface="Lucida Grande" charset="0"/>
              </a:rPr>
              <a:t> The popup will appear</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Select the strip. You can select one at the time or all strips in the spectrum display. Select the option of interest.</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Select a path where to save using the folder icon</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press ok</a:t>
            </a:r>
            <a:endParaRPr lang="en-GB" sz="1200" dirty="0" smtClean="0">
              <a:latin typeface="LucidaGrande" charset="0"/>
              <a:ea typeface="Lucida Grande" charset="0"/>
              <a:cs typeface="Lucida Grande" charset="0"/>
            </a:endParaRPr>
          </a:p>
          <a:p>
            <a:pPr algn="just">
              <a:lnSpc>
                <a:spcPct val="150000"/>
              </a:lnSpc>
            </a:pPr>
            <a:r>
              <a:rPr lang="en-GB" sz="1200" dirty="0" smtClean="0">
                <a:latin typeface="LucidaGrande" charset="0"/>
                <a:ea typeface="Lucida Grande" charset="0"/>
                <a:cs typeface="Lucida Grande" charset="0"/>
              </a:rPr>
              <a:t> </a:t>
            </a:r>
          </a:p>
          <a:p>
            <a:endParaRPr lang="en-GB" sz="1200" dirty="0">
              <a:latin typeface="LucidaGrande" charset="0"/>
              <a:ea typeface="Lucida Grande" charset="0"/>
              <a:cs typeface="Lucida Grande" charset="0"/>
            </a:endParaRPr>
          </a:p>
          <a:p>
            <a:endParaRPr lang="en-GB" sz="1200" dirty="0" smtClean="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11</a:t>
            </a:fld>
            <a:endParaRPr lang="en-US"/>
          </a:p>
        </p:txBody>
      </p:sp>
      <p:sp>
        <p:nvSpPr>
          <p:cNvPr id="18" name="Rectangle 17"/>
          <p:cNvSpPr/>
          <p:nvPr/>
        </p:nvSpPr>
        <p:spPr>
          <a:xfrm>
            <a:off x="317786" y="6303833"/>
            <a:ext cx="592646" cy="461665"/>
          </a:xfrm>
          <a:prstGeom prst="rect">
            <a:avLst/>
          </a:prstGeom>
        </p:spPr>
        <p:txBody>
          <a:bodyPr wrap="square">
            <a:spAutoFit/>
          </a:bodyPr>
          <a:lstStyle/>
          <a:p>
            <a:pPr algn="ctr"/>
            <a:r>
              <a:rPr lang="en-GB" sz="2400" dirty="0" smtClean="0">
                <a:latin typeface="Lucida Grande" charset="0"/>
                <a:ea typeface="ＭＳ 明朝" charset="-128"/>
              </a:rPr>
              <a:t>4</a:t>
            </a:r>
            <a:r>
              <a:rPr lang="en-GB" sz="1401" dirty="0" smtClean="0">
                <a:latin typeface="Lucida Grande" charset="0"/>
                <a:ea typeface="ＭＳ 明朝" charset="-128"/>
              </a:rPr>
              <a:t>A</a:t>
            </a:r>
            <a:endParaRPr lang="en-US" sz="1801"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131" y="1039519"/>
            <a:ext cx="4836593" cy="4333764"/>
          </a:xfrm>
          <a:prstGeom prst="rect">
            <a:avLst/>
          </a:prstGeom>
        </p:spPr>
      </p:pic>
      <p:sp>
        <p:nvSpPr>
          <p:cNvPr id="14" name="Down Arrow 13"/>
          <p:cNvSpPr/>
          <p:nvPr/>
        </p:nvSpPr>
        <p:spPr>
          <a:xfrm rot="5400000">
            <a:off x="5792037" y="4913094"/>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6879" y="8327628"/>
            <a:ext cx="1875391" cy="3100646"/>
          </a:xfrm>
          <a:prstGeom prst="rect">
            <a:avLst/>
          </a:prstGeom>
        </p:spPr>
      </p:pic>
      <p:sp>
        <p:nvSpPr>
          <p:cNvPr id="20" name="TextBox 19"/>
          <p:cNvSpPr txBox="1"/>
          <p:nvPr/>
        </p:nvSpPr>
        <p:spPr>
          <a:xfrm>
            <a:off x="5595620" y="931818"/>
            <a:ext cx="1156503" cy="466803"/>
          </a:xfrm>
          <a:prstGeom prst="rect">
            <a:avLst/>
          </a:prstGeom>
          <a:solidFill>
            <a:schemeClr val="bg1"/>
          </a:solidFill>
          <a:ln>
            <a:solidFill>
              <a:srgbClr val="03B9FF"/>
            </a:solidFill>
          </a:ln>
        </p:spPr>
        <p:txBody>
          <a:bodyPr wrap="square" rtlCol="0">
            <a:spAutoFit/>
          </a:bodyPr>
          <a:lstStyle/>
          <a:p>
            <a:r>
              <a:rPr lang="en-GB" sz="1200" dirty="0">
                <a:latin typeface="Lucida Grande" charset="0"/>
                <a:ea typeface="Lucida Grande" charset="0"/>
                <a:cs typeface="Lucida Grande" charset="0"/>
              </a:rPr>
              <a:t>Add-remove strips</a:t>
            </a:r>
            <a:endParaRPr lang="en-US" sz="1200" dirty="0"/>
          </a:p>
        </p:txBody>
      </p:sp>
      <p:sp>
        <p:nvSpPr>
          <p:cNvPr id="21" name="TextBox 20"/>
          <p:cNvSpPr txBox="1"/>
          <p:nvPr/>
        </p:nvSpPr>
        <p:spPr>
          <a:xfrm>
            <a:off x="5169174" y="1107872"/>
            <a:ext cx="405821" cy="276999"/>
          </a:xfrm>
          <a:prstGeom prst="rect">
            <a:avLst/>
          </a:prstGeom>
          <a:noFill/>
          <a:ln w="34925">
            <a:solidFill>
              <a:srgbClr val="03B9FF"/>
            </a:solidFill>
          </a:ln>
        </p:spPr>
        <p:txBody>
          <a:bodyPr wrap="square" rtlCol="0">
            <a:spAutoFit/>
          </a:bodyPr>
          <a:lstStyle/>
          <a:p>
            <a:endParaRPr lang="en-US" sz="1200" dirty="0"/>
          </a:p>
        </p:txBody>
      </p:sp>
      <p:sp>
        <p:nvSpPr>
          <p:cNvPr id="19" name="Rectangle 18"/>
          <p:cNvSpPr/>
          <p:nvPr/>
        </p:nvSpPr>
        <p:spPr>
          <a:xfrm>
            <a:off x="394970" y="5591687"/>
            <a:ext cx="4686300" cy="334707"/>
          </a:xfrm>
          <a:prstGeom prst="rect">
            <a:avLst/>
          </a:prstGeom>
        </p:spPr>
        <p:txBody>
          <a:bodyPr wrap="square">
            <a:spAutoFit/>
          </a:bodyPr>
          <a:lstStyle/>
          <a:p>
            <a:pPr algn="just">
              <a:lnSpc>
                <a:spcPct val="150000"/>
              </a:lnSpc>
            </a:pPr>
            <a:r>
              <a:rPr lang="en-GB" sz="1050" dirty="0">
                <a:latin typeface="Lucida Grande" charset="0"/>
                <a:ea typeface="Lucida Grande" charset="0"/>
                <a:cs typeface="Lucida Grande" charset="0"/>
              </a:rPr>
              <a:t>Add-remove strips with the “+”,”-” button on the spectrum toolbar </a:t>
            </a:r>
          </a:p>
        </p:txBody>
      </p:sp>
    </p:spTree>
    <p:extLst>
      <p:ext uri="{BB962C8B-B14F-4D97-AF65-F5344CB8AC3E}">
        <p14:creationId xmlns:p14="http://schemas.microsoft.com/office/powerpoint/2010/main" val="3915399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9367"/>
            <a:ext cx="6858000" cy="52643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10" name="Rectangle 9"/>
          <p:cNvSpPr/>
          <p:nvPr/>
        </p:nvSpPr>
        <p:spPr>
          <a:xfrm>
            <a:off x="2879016" y="179276"/>
            <a:ext cx="1099981" cy="738792"/>
          </a:xfrm>
          <a:prstGeom prst="rect">
            <a:avLst/>
          </a:prstGeom>
        </p:spPr>
        <p:txBody>
          <a:bodyPr wrap="none">
            <a:spAutoFit/>
          </a:bodyPr>
          <a:lstStyle/>
          <a:p>
            <a:pPr algn="ctr"/>
            <a:r>
              <a:rPr lang="en-GB" sz="2400" b="1" dirty="0" smtClean="0">
                <a:latin typeface="Lucida Grande" charset="0"/>
                <a:ea typeface="ＭＳ 明朝" charset="-128"/>
              </a:rPr>
              <a:t>Notes</a:t>
            </a:r>
            <a:endParaRPr lang="en-GB" sz="2400" b="1" dirty="0">
              <a:latin typeface="Lucida Grande" charset="0"/>
              <a:ea typeface="ＭＳ 明朝" charset="-128"/>
            </a:endParaRPr>
          </a:p>
          <a:p>
            <a:pPr algn="ctr"/>
            <a:endParaRPr lang="en-US" sz="1801" dirty="0"/>
          </a:p>
        </p:txBody>
      </p:sp>
      <p:sp>
        <p:nvSpPr>
          <p:cNvPr id="12" name="Rectangle 11"/>
          <p:cNvSpPr/>
          <p:nvPr/>
        </p:nvSpPr>
        <p:spPr>
          <a:xfrm>
            <a:off x="826131" y="6303833"/>
            <a:ext cx="5644683" cy="4893647"/>
          </a:xfrm>
          <a:prstGeom prst="rect">
            <a:avLst/>
          </a:prstGeom>
        </p:spPr>
        <p:txBody>
          <a:bodyPr wrap="square">
            <a:spAutoFit/>
          </a:bodyPr>
          <a:lstStyle/>
          <a:p>
            <a:pPr algn="just">
              <a:lnSpc>
                <a:spcPct val="150000"/>
              </a:lnSpc>
            </a:pPr>
            <a:r>
              <a:rPr lang="en-GB" sz="1200" b="1" dirty="0" smtClean="0">
                <a:latin typeface="Lucida Grande" charset="0"/>
                <a:ea typeface="Lucida Grande" charset="0"/>
                <a:cs typeface="Lucida Grande" charset="0"/>
              </a:rPr>
              <a:t>Create a note</a:t>
            </a:r>
          </a:p>
          <a:p>
            <a:pPr algn="just">
              <a:lnSpc>
                <a:spcPct val="150000"/>
              </a:lnSpc>
            </a:pPr>
            <a:r>
              <a:rPr lang="en-GB" sz="1200" dirty="0" smtClean="0">
                <a:latin typeface="Lucida Grande" charset="0"/>
                <a:ea typeface="Lucida Grande" charset="0"/>
                <a:cs typeface="Lucida Grande" charset="0"/>
              </a:rPr>
              <a:t>Analysis V3, also </a:t>
            </a:r>
            <a:r>
              <a:rPr lang="en-GB" sz="1200" dirty="0">
                <a:latin typeface="Lucida Grande" charset="0"/>
                <a:ea typeface="Lucida Grande" charset="0"/>
                <a:cs typeface="Lucida Grande" charset="0"/>
              </a:rPr>
              <a:t>provides a means to make free text notes and store them with the project. To create a </a:t>
            </a:r>
            <a:r>
              <a:rPr lang="en-GB" sz="1200" dirty="0" smtClean="0">
                <a:latin typeface="Lucida Grande" charset="0"/>
                <a:ea typeface="Lucida Grande" charset="0"/>
                <a:cs typeface="Lucida Grande" charset="0"/>
              </a:rPr>
              <a:t>note: </a:t>
            </a:r>
            <a:endParaRPr lang="en-GB" sz="1200" dirty="0">
              <a:latin typeface="Lucida Grande" charset="0"/>
              <a:ea typeface="Lucida Grande" charset="0"/>
              <a:cs typeface="Lucida Grande" charset="0"/>
            </a:endParaRPr>
          </a:p>
          <a:p>
            <a:pPr algn="just">
              <a:lnSpc>
                <a:spcPct val="150000"/>
              </a:lnSpc>
            </a:pPr>
            <a:endParaRPr lang="en-GB" sz="1200" b="1" dirty="0" smtClean="0">
              <a:latin typeface="Lucida Grande" charset="0"/>
              <a:ea typeface="Lucida Grande" charset="0"/>
              <a:cs typeface="Lucida Grande" charset="0"/>
            </a:endParaRP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Go on sidebar</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click </a:t>
            </a:r>
            <a:r>
              <a:rPr lang="en-GB" sz="1200" dirty="0">
                <a:latin typeface="Lucida Grande" charset="0"/>
                <a:ea typeface="Lucida Grande" charset="0"/>
                <a:cs typeface="Lucida Grande" charset="0"/>
              </a:rPr>
              <a:t>on </a:t>
            </a:r>
            <a:r>
              <a:rPr lang="en-GB" sz="1200" dirty="0" smtClean="0">
                <a:latin typeface="Lucida Grande" charset="0"/>
                <a:ea typeface="Lucida Grande" charset="0"/>
                <a:cs typeface="Lucida Grande" charset="0"/>
              </a:rPr>
              <a:t>the note arrow to expand the branch</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double click on on &lt;New Note&gt;. This will create a new note</a:t>
            </a:r>
          </a:p>
          <a:p>
            <a:pPr algn="just">
              <a:lnSpc>
                <a:spcPct val="150000"/>
              </a:lnSpc>
            </a:pPr>
            <a:r>
              <a:rPr lang="en-GB" sz="1200" dirty="0" smtClean="0">
                <a:latin typeface="Lucida Grande" charset="0"/>
                <a:ea typeface="Lucida Grande" charset="0"/>
                <a:cs typeface="Lucida Grande" charset="0"/>
              </a:rPr>
              <a:t>To open it:</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Select the new item and drag hovering the top of any existing module and drop it as soon as you see a transparent purple box; alternatively, right click on the sidebar item and select “open as a module”</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You can write any text and all changes will be automatically saved on the project.</a:t>
            </a:r>
          </a:p>
          <a:p>
            <a:pPr marL="171450" indent="-171450" algn="just">
              <a:lnSpc>
                <a:spcPct val="150000"/>
              </a:lnSpc>
              <a:buFont typeface="Arial" charset="0"/>
              <a:buChar char="•"/>
            </a:pPr>
            <a:endParaRPr lang="en-GB" sz="1200" dirty="0" smtClean="0">
              <a:latin typeface="Lucida Grande" charset="0"/>
              <a:ea typeface="Lucida Grande" charset="0"/>
              <a:cs typeface="Lucida Grande" charset="0"/>
            </a:endParaRPr>
          </a:p>
          <a:p>
            <a:pPr marL="171450" indent="-171450" algn="just">
              <a:lnSpc>
                <a:spcPct val="150000"/>
              </a:lnSpc>
              <a:buFont typeface="Arial" charset="0"/>
              <a:buChar char="•"/>
            </a:pPr>
            <a:endParaRPr lang="en-GB" sz="1200" dirty="0" smtClean="0">
              <a:latin typeface="Lucida Grande" charset="0"/>
              <a:ea typeface="Lucida Grande" charset="0"/>
              <a:cs typeface="Lucida Grande" charset="0"/>
            </a:endParaRPr>
          </a:p>
          <a:p>
            <a:pPr algn="just">
              <a:lnSpc>
                <a:spcPct val="150000"/>
              </a:lnSpc>
            </a:pPr>
            <a:r>
              <a:rPr lang="en-GB" sz="1200" dirty="0" smtClean="0">
                <a:latin typeface="LucidaGrande" charset="0"/>
                <a:ea typeface="Lucida Grande" charset="0"/>
                <a:cs typeface="Lucida Grande" charset="0"/>
              </a:rPr>
              <a:t> </a:t>
            </a:r>
          </a:p>
          <a:p>
            <a:endParaRPr lang="en-GB" sz="1200" dirty="0">
              <a:latin typeface="LucidaGrande" charset="0"/>
              <a:ea typeface="Lucida Grande" charset="0"/>
              <a:cs typeface="Lucida Grande" charset="0"/>
            </a:endParaRPr>
          </a:p>
          <a:p>
            <a:endParaRPr lang="en-GB" sz="1200" dirty="0" smtClean="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12</a:t>
            </a:fld>
            <a:endParaRPr lang="en-US"/>
          </a:p>
        </p:txBody>
      </p:sp>
      <p:sp>
        <p:nvSpPr>
          <p:cNvPr id="18" name="Rectangle 17"/>
          <p:cNvSpPr/>
          <p:nvPr/>
        </p:nvSpPr>
        <p:spPr>
          <a:xfrm>
            <a:off x="317786" y="6303833"/>
            <a:ext cx="592646"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A</a:t>
            </a:r>
            <a:endParaRPr lang="en-US" sz="180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54" y="3304194"/>
            <a:ext cx="5604918" cy="2608971"/>
          </a:xfrm>
          <a:prstGeom prst="rect">
            <a:avLst/>
          </a:prstGeom>
        </p:spPr>
      </p:pic>
      <p:sp>
        <p:nvSpPr>
          <p:cNvPr id="22" name="TextBox 21"/>
          <p:cNvSpPr txBox="1"/>
          <p:nvPr/>
        </p:nvSpPr>
        <p:spPr>
          <a:xfrm>
            <a:off x="2381697" y="2589570"/>
            <a:ext cx="1156503" cy="276999"/>
          </a:xfrm>
          <a:prstGeom prst="rect">
            <a:avLst/>
          </a:prstGeom>
          <a:solidFill>
            <a:schemeClr val="bg1"/>
          </a:solidFill>
          <a:ln>
            <a:solidFill>
              <a:srgbClr val="03B9FF"/>
            </a:solidFill>
          </a:ln>
        </p:spPr>
        <p:txBody>
          <a:bodyPr wrap="square" rtlCol="0">
            <a:spAutoFit/>
          </a:bodyPr>
          <a:lstStyle/>
          <a:p>
            <a:r>
              <a:rPr lang="en-GB" sz="1200" smtClean="0">
                <a:latin typeface="Lucida Grande" charset="0"/>
                <a:ea typeface="Lucida Grande" charset="0"/>
                <a:cs typeface="Lucida Grande" charset="0"/>
              </a:rPr>
              <a:t>Double Click</a:t>
            </a:r>
            <a:endParaRPr lang="en-US" sz="1200" dirty="0"/>
          </a:p>
        </p:txBody>
      </p:sp>
      <p:pic>
        <p:nvPicPr>
          <p:cNvPr id="6" name="Picture 5"/>
          <p:cNvPicPr>
            <a:picLocks noChangeAspect="1"/>
          </p:cNvPicPr>
          <p:nvPr/>
        </p:nvPicPr>
        <p:blipFill>
          <a:blip r:embed="rId4"/>
          <a:stretch>
            <a:fillRect/>
          </a:stretch>
        </p:blipFill>
        <p:spPr>
          <a:xfrm>
            <a:off x="488711" y="957529"/>
            <a:ext cx="1374903" cy="1918278"/>
          </a:xfrm>
          <a:prstGeom prst="rect">
            <a:avLst/>
          </a:prstGeom>
        </p:spPr>
      </p:pic>
      <p:sp>
        <p:nvSpPr>
          <p:cNvPr id="23" name="Down Arrow 22"/>
          <p:cNvSpPr/>
          <p:nvPr/>
        </p:nvSpPr>
        <p:spPr>
          <a:xfrm rot="5400000">
            <a:off x="1892136" y="2443186"/>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4" name="Bent Arrow 23"/>
          <p:cNvSpPr/>
          <p:nvPr/>
        </p:nvSpPr>
        <p:spPr>
          <a:xfrm rot="17121573" flipV="1">
            <a:off x="1733076" y="4073346"/>
            <a:ext cx="1551478" cy="647922"/>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TextBox 24"/>
          <p:cNvSpPr txBox="1"/>
          <p:nvPr/>
        </p:nvSpPr>
        <p:spPr>
          <a:xfrm>
            <a:off x="2833933" y="4156093"/>
            <a:ext cx="1568134" cy="646331"/>
          </a:xfrm>
          <a:prstGeom prst="rect">
            <a:avLst/>
          </a:prstGeom>
          <a:solidFill>
            <a:schemeClr val="bg1"/>
          </a:solidFill>
          <a:ln w="15875">
            <a:solidFill>
              <a:srgbClr val="03B9FF"/>
            </a:solidFill>
          </a:ln>
        </p:spPr>
        <p:txBody>
          <a:bodyPr wrap="square" rtlCol="0">
            <a:spAutoFit/>
          </a:bodyPr>
          <a:lstStyle/>
          <a:p>
            <a:r>
              <a:rPr lang="en-GB" sz="1200" b="1" dirty="0" smtClean="0">
                <a:latin typeface="Lucida Grande" charset="0"/>
                <a:ea typeface="Lucida Grande" charset="0"/>
                <a:cs typeface="Lucida Grande" charset="0"/>
              </a:rPr>
              <a:t>Drag and drop </a:t>
            </a:r>
            <a:r>
              <a:rPr lang="en-GB" sz="1200" dirty="0" smtClean="0">
                <a:latin typeface="Lucida Grande" charset="0"/>
                <a:ea typeface="Lucida Grande" charset="0"/>
                <a:cs typeface="Lucida Grande" charset="0"/>
              </a:rPr>
              <a:t>over the purple bar</a:t>
            </a:r>
            <a:endParaRPr lang="en-US" sz="1200" dirty="0"/>
          </a:p>
        </p:txBody>
      </p:sp>
    </p:spTree>
    <p:extLst>
      <p:ext uri="{BB962C8B-B14F-4D97-AF65-F5344CB8AC3E}">
        <p14:creationId xmlns:p14="http://schemas.microsoft.com/office/powerpoint/2010/main" val="18686871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9367"/>
            <a:ext cx="6858000" cy="74755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smtClean="0">
                <a:latin typeface="Lucida Grande" charset="0"/>
                <a:ea typeface="ＭＳ 明朝" charset="-128"/>
              </a:rPr>
              <a:t>6</a:t>
            </a:r>
            <a:endParaRPr lang="en-US" sz="1801" dirty="0"/>
          </a:p>
        </p:txBody>
      </p:sp>
      <p:sp>
        <p:nvSpPr>
          <p:cNvPr id="10" name="Rectangle 9"/>
          <p:cNvSpPr/>
          <p:nvPr/>
        </p:nvSpPr>
        <p:spPr>
          <a:xfrm>
            <a:off x="1609950" y="161366"/>
            <a:ext cx="3638101" cy="738792"/>
          </a:xfrm>
          <a:prstGeom prst="rect">
            <a:avLst/>
          </a:prstGeom>
        </p:spPr>
        <p:txBody>
          <a:bodyPr wrap="square">
            <a:spAutoFit/>
          </a:bodyPr>
          <a:lstStyle/>
          <a:p>
            <a:pPr algn="ctr"/>
            <a:r>
              <a:rPr lang="en-GB" sz="2400" b="1">
                <a:latin typeface="Lucida Grande" charset="0"/>
                <a:ea typeface="ＭＳ 明朝" charset="-128"/>
              </a:rPr>
              <a:t>Rearranging </a:t>
            </a:r>
            <a:r>
              <a:rPr lang="en-GB" sz="2400" b="1" smtClean="0">
                <a:latin typeface="Lucida Grande" charset="0"/>
                <a:ea typeface="ＭＳ 明朝" charset="-128"/>
              </a:rPr>
              <a:t>Modules</a:t>
            </a:r>
            <a:endParaRPr lang="en-GB" sz="2400" b="1" dirty="0">
              <a:latin typeface="Lucida Grande" charset="0"/>
              <a:ea typeface="ＭＳ 明朝" charset="-128"/>
            </a:endParaRPr>
          </a:p>
          <a:p>
            <a:pPr algn="ctr"/>
            <a:endParaRPr lang="en-US" sz="1801" dirty="0"/>
          </a:p>
        </p:txBody>
      </p:sp>
      <p:sp>
        <p:nvSpPr>
          <p:cNvPr id="12" name="Rectangle 11"/>
          <p:cNvSpPr/>
          <p:nvPr/>
        </p:nvSpPr>
        <p:spPr>
          <a:xfrm>
            <a:off x="826131" y="8592027"/>
            <a:ext cx="5644683" cy="4339650"/>
          </a:xfrm>
          <a:prstGeom prst="rect">
            <a:avLst/>
          </a:prstGeom>
        </p:spPr>
        <p:txBody>
          <a:bodyPr wrap="square">
            <a:spAutoFit/>
          </a:bodyPr>
          <a:lstStyle/>
          <a:p>
            <a:pPr algn="just">
              <a:lnSpc>
                <a:spcPct val="150000"/>
              </a:lnSpc>
            </a:pPr>
            <a:r>
              <a:rPr lang="en-GB" sz="1200" b="1" dirty="0" smtClean="0">
                <a:latin typeface="Lucida Grande" charset="0"/>
                <a:ea typeface="Lucida Grande" charset="0"/>
                <a:cs typeface="Lucida Grande" charset="0"/>
              </a:rPr>
              <a:t>Rearrange a layout</a:t>
            </a:r>
            <a:endParaRPr lang="en-GB" sz="1200" b="1" dirty="0">
              <a:latin typeface="Lucida Grande" charset="0"/>
              <a:ea typeface="Lucida Grande" charset="0"/>
              <a:cs typeface="Lucida Grande" charset="0"/>
            </a:endParaRPr>
          </a:p>
          <a:p>
            <a:pPr algn="just">
              <a:lnSpc>
                <a:spcPct val="150000"/>
              </a:lnSpc>
            </a:pPr>
            <a:r>
              <a:rPr lang="en-GB" sz="1200" dirty="0" smtClean="0">
                <a:latin typeface="Lucida Grande" charset="0"/>
                <a:ea typeface="Lucida Grande" charset="0"/>
                <a:cs typeface="Lucida Grande" charset="0"/>
              </a:rPr>
              <a:t>To </a:t>
            </a:r>
            <a:r>
              <a:rPr lang="en-GB" sz="1200" dirty="0">
                <a:latin typeface="Lucida Grande" charset="0"/>
                <a:ea typeface="Lucida Grande" charset="0"/>
                <a:cs typeface="Lucida Grande" charset="0"/>
              </a:rPr>
              <a:t>move a </a:t>
            </a:r>
            <a:r>
              <a:rPr lang="en-GB" sz="1200" dirty="0" smtClean="0">
                <a:latin typeface="Lucida Grande" charset="0"/>
                <a:ea typeface="Lucida Grande" charset="0"/>
                <a:cs typeface="Lucida Grande" charset="0"/>
              </a:rPr>
              <a:t>module:</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hold the left mouse button down on the </a:t>
            </a:r>
            <a:r>
              <a:rPr lang="en-GB" sz="1200" dirty="0" smtClean="0">
                <a:latin typeface="Lucida Grande" charset="0"/>
                <a:ea typeface="Lucida Grande" charset="0"/>
                <a:cs typeface="Lucida Grande" charset="0"/>
              </a:rPr>
              <a:t>purple </a:t>
            </a:r>
            <a:r>
              <a:rPr lang="en-GB" sz="1200" dirty="0">
                <a:latin typeface="Lucida Grande" charset="0"/>
                <a:ea typeface="Lucida Grande" charset="0"/>
                <a:cs typeface="Lucida Grande" charset="0"/>
              </a:rPr>
              <a:t>bar </a:t>
            </a:r>
            <a:r>
              <a:rPr lang="en-GB" sz="1200" dirty="0" smtClean="0">
                <a:latin typeface="Lucida Grande" charset="0"/>
                <a:ea typeface="Lucida Grande" charset="0"/>
                <a:cs typeface="Lucida Grande" charset="0"/>
              </a:rPr>
              <a:t>of </a:t>
            </a:r>
            <a:r>
              <a:rPr lang="en-GB" sz="1200" dirty="0">
                <a:latin typeface="Lucida Grande" charset="0"/>
                <a:ea typeface="Lucida Grande" charset="0"/>
                <a:cs typeface="Lucida Grande" charset="0"/>
              </a:rPr>
              <a:t>the module (the module label</a:t>
            </a:r>
            <a:r>
              <a:rPr lang="en-GB" sz="1200" dirty="0" smtClean="0">
                <a:latin typeface="Lucida Grande" charset="0"/>
                <a:ea typeface="Lucida Grande" charset="0"/>
                <a:cs typeface="Lucida Grande" charset="0"/>
              </a:rPr>
              <a:t>). The module will be highlighted. </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drag </a:t>
            </a:r>
            <a:r>
              <a:rPr lang="en-GB" sz="1200" dirty="0">
                <a:latin typeface="Lucida Grande" charset="0"/>
                <a:ea typeface="Lucida Grande" charset="0"/>
                <a:cs typeface="Lucida Grande" charset="0"/>
              </a:rPr>
              <a:t>it </a:t>
            </a:r>
            <a:r>
              <a:rPr lang="en-GB" sz="1200" dirty="0" smtClean="0">
                <a:latin typeface="Lucida Grande" charset="0"/>
                <a:ea typeface="Lucida Grande" charset="0"/>
                <a:cs typeface="Lucida Grande" charset="0"/>
              </a:rPr>
              <a:t>first over the top of any another module, this will activate the dropping area to accept the drop. A semi-transparent rectangle will appear </a:t>
            </a:r>
            <a:endParaRPr lang="en-GB" sz="1200" dirty="0">
              <a:latin typeface="Lucida Grande" charset="0"/>
              <a:ea typeface="Lucida Grande" charset="0"/>
              <a:cs typeface="Lucida Grande" charset="0"/>
            </a:endParaRP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 keep holding the left mouse and move either </a:t>
            </a:r>
            <a:r>
              <a:rPr lang="en-GB" sz="1200" dirty="0">
                <a:latin typeface="Lucida Grande" charset="0"/>
                <a:ea typeface="Lucida Grande" charset="0"/>
                <a:cs typeface="Lucida Grande" charset="0"/>
              </a:rPr>
              <a:t>the top, bottom, left or right of another </a:t>
            </a:r>
            <a:r>
              <a:rPr lang="en-GB" sz="1200" dirty="0" smtClean="0">
                <a:latin typeface="Lucida Grande" charset="0"/>
                <a:ea typeface="Lucida Grande" charset="0"/>
                <a:cs typeface="Lucida Grande" charset="0"/>
              </a:rPr>
              <a:t>module, for each move the a new rectangle will appear, you can release the mouse to move the module in that position.</a:t>
            </a:r>
            <a:endParaRPr lang="en-GB" sz="1200" dirty="0">
              <a:latin typeface="Lucida Grande" charset="0"/>
              <a:ea typeface="Lucida Grande" charset="0"/>
              <a:cs typeface="Lucida Grande" charset="0"/>
            </a:endParaRPr>
          </a:p>
          <a:p>
            <a:pPr algn="just">
              <a:lnSpc>
                <a:spcPct val="150000"/>
              </a:lnSpc>
            </a:pPr>
            <a:endParaRPr lang="en-GB" sz="1200" dirty="0" smtClean="0">
              <a:latin typeface="Lucida Grande" charset="0"/>
              <a:ea typeface="Lucida Grande" charset="0"/>
              <a:cs typeface="Lucida Grande" charset="0"/>
            </a:endParaRPr>
          </a:p>
          <a:p>
            <a:pPr marL="171450" indent="-171450" algn="just">
              <a:lnSpc>
                <a:spcPct val="150000"/>
              </a:lnSpc>
              <a:buFont typeface="Arial" charset="0"/>
              <a:buChar char="•"/>
            </a:pPr>
            <a:endParaRPr lang="en-GB" sz="1200" dirty="0" smtClean="0">
              <a:latin typeface="Lucida Grande" charset="0"/>
              <a:ea typeface="Lucida Grande" charset="0"/>
              <a:cs typeface="Lucida Grande" charset="0"/>
            </a:endParaRPr>
          </a:p>
          <a:p>
            <a:pPr algn="just">
              <a:lnSpc>
                <a:spcPct val="150000"/>
              </a:lnSpc>
            </a:pPr>
            <a:r>
              <a:rPr lang="en-GB" sz="1200" dirty="0" smtClean="0">
                <a:latin typeface="LucidaGrande" charset="0"/>
                <a:ea typeface="Lucida Grande" charset="0"/>
                <a:cs typeface="Lucida Grande" charset="0"/>
              </a:rPr>
              <a:t> </a:t>
            </a:r>
          </a:p>
          <a:p>
            <a:endParaRPr lang="en-GB" sz="1200" dirty="0">
              <a:latin typeface="LucidaGrande" charset="0"/>
              <a:ea typeface="Lucida Grande" charset="0"/>
              <a:cs typeface="Lucida Grande" charset="0"/>
            </a:endParaRPr>
          </a:p>
          <a:p>
            <a:endParaRPr lang="en-GB" sz="1200" dirty="0" smtClean="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13</a:t>
            </a:fld>
            <a:endParaRPr lang="en-US"/>
          </a:p>
        </p:txBody>
      </p:sp>
      <p:sp>
        <p:nvSpPr>
          <p:cNvPr id="18" name="Rectangle 17"/>
          <p:cNvSpPr/>
          <p:nvPr/>
        </p:nvSpPr>
        <p:spPr>
          <a:xfrm>
            <a:off x="317786" y="8592027"/>
            <a:ext cx="592646" cy="461665"/>
          </a:xfrm>
          <a:prstGeom prst="rect">
            <a:avLst/>
          </a:prstGeom>
        </p:spPr>
        <p:txBody>
          <a:bodyPr wrap="square">
            <a:spAutoFit/>
          </a:bodyPr>
          <a:lstStyle/>
          <a:p>
            <a:pPr algn="ctr"/>
            <a:r>
              <a:rPr lang="en-GB" sz="2400" dirty="0" smtClean="0">
                <a:latin typeface="Lucida Grande" charset="0"/>
                <a:ea typeface="ＭＳ 明朝" charset="-128"/>
              </a:rPr>
              <a:t>6</a:t>
            </a:r>
            <a:r>
              <a:rPr lang="en-GB" sz="1401" dirty="0" smtClean="0">
                <a:latin typeface="Lucida Grande" charset="0"/>
                <a:ea typeface="ＭＳ 明朝" charset="-128"/>
              </a:rPr>
              <a:t>A</a:t>
            </a:r>
            <a:endParaRPr lang="en-US" sz="1801" dirty="0"/>
          </a:p>
        </p:txBody>
      </p:sp>
      <p:grpSp>
        <p:nvGrpSpPr>
          <p:cNvPr id="11" name="Group 10"/>
          <p:cNvGrpSpPr/>
          <p:nvPr/>
        </p:nvGrpSpPr>
        <p:grpSpPr>
          <a:xfrm>
            <a:off x="477982" y="1131126"/>
            <a:ext cx="1745673" cy="1319641"/>
            <a:chOff x="477982" y="1620986"/>
            <a:chExt cx="1745673" cy="1319641"/>
          </a:xfrm>
        </p:grpSpPr>
        <p:sp>
          <p:nvSpPr>
            <p:cNvPr id="8" name="Rectangle 7"/>
            <p:cNvSpPr/>
            <p:nvPr/>
          </p:nvSpPr>
          <p:spPr>
            <a:xfrm>
              <a:off x="477982" y="1620986"/>
              <a:ext cx="1745673" cy="13196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477982" y="1620986"/>
              <a:ext cx="1745673" cy="177495"/>
            </a:xfrm>
            <a:prstGeom prst="rect">
              <a:avLst/>
            </a:prstGeom>
            <a:solidFill>
              <a:srgbClr val="676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Origin Module </a:t>
              </a:r>
              <a:endParaRPr lang="en-GB" dirty="0">
                <a:solidFill>
                  <a:schemeClr val="tx1"/>
                </a:solidFill>
              </a:endParaRPr>
            </a:p>
          </p:txBody>
        </p:sp>
      </p:grpSp>
      <p:sp>
        <p:nvSpPr>
          <p:cNvPr id="21" name="TextBox 20"/>
          <p:cNvSpPr txBox="1"/>
          <p:nvPr/>
        </p:nvSpPr>
        <p:spPr>
          <a:xfrm>
            <a:off x="2511710" y="1088300"/>
            <a:ext cx="2020667" cy="276999"/>
          </a:xfrm>
          <a:prstGeom prst="rect">
            <a:avLst/>
          </a:prstGeom>
          <a:solidFill>
            <a:schemeClr val="bg1"/>
          </a:solidFill>
          <a:ln>
            <a:solidFill>
              <a:srgbClr val="03B9FF"/>
            </a:solidFill>
          </a:ln>
        </p:spPr>
        <p:txBody>
          <a:bodyPr wrap="square" rtlCol="0">
            <a:spAutoFit/>
          </a:bodyPr>
          <a:lstStyle/>
          <a:p>
            <a:r>
              <a:rPr lang="en-GB" sz="1200" smtClean="0">
                <a:latin typeface="Lucida Grande" charset="0"/>
                <a:ea typeface="Lucida Grande" charset="0"/>
                <a:cs typeface="Lucida Grande" charset="0"/>
              </a:rPr>
              <a:t>Left Click, hold </a:t>
            </a:r>
            <a:r>
              <a:rPr lang="en-GB" sz="1200" dirty="0" smtClean="0">
                <a:latin typeface="Lucida Grande" charset="0"/>
                <a:ea typeface="Lucida Grande" charset="0"/>
                <a:cs typeface="Lucida Grande" charset="0"/>
              </a:rPr>
              <a:t>and Drag</a:t>
            </a:r>
            <a:endParaRPr lang="en-US" sz="1200" dirty="0"/>
          </a:p>
        </p:txBody>
      </p:sp>
      <p:grpSp>
        <p:nvGrpSpPr>
          <p:cNvPr id="27" name="Group 26"/>
          <p:cNvGrpSpPr/>
          <p:nvPr/>
        </p:nvGrpSpPr>
        <p:grpSpPr>
          <a:xfrm>
            <a:off x="477982" y="2725858"/>
            <a:ext cx="1745673" cy="1319641"/>
            <a:chOff x="477982" y="1620986"/>
            <a:chExt cx="1745673" cy="1319641"/>
          </a:xfrm>
        </p:grpSpPr>
        <p:sp>
          <p:nvSpPr>
            <p:cNvPr id="28" name="Rectangle 27"/>
            <p:cNvSpPr/>
            <p:nvPr/>
          </p:nvSpPr>
          <p:spPr>
            <a:xfrm>
              <a:off x="477982" y="1620986"/>
              <a:ext cx="1745673" cy="1319641"/>
            </a:xfrm>
            <a:prstGeom prst="rect">
              <a:avLst/>
            </a:prstGeom>
            <a:solidFill>
              <a:schemeClr val="bg1">
                <a:lumMod val="85000"/>
              </a:schemeClr>
            </a:solidFill>
            <a:ln w="28575">
              <a:solidFill>
                <a:srgbClr val="000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477982" y="1620986"/>
              <a:ext cx="1745673" cy="177495"/>
            </a:xfrm>
            <a:prstGeom prst="rect">
              <a:avLst/>
            </a:prstGeom>
            <a:solidFill>
              <a:srgbClr val="6766CD"/>
            </a:solidFill>
            <a:ln w="25400">
              <a:solidFill>
                <a:srgbClr val="000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Origin </a:t>
              </a:r>
              <a:r>
                <a:rPr lang="en-GB" sz="1400" dirty="0" smtClean="0"/>
                <a:t>Module </a:t>
              </a:r>
              <a:endParaRPr lang="en-GB" dirty="0">
                <a:solidFill>
                  <a:schemeClr val="tx1"/>
                </a:solidFill>
              </a:endParaRPr>
            </a:p>
          </p:txBody>
        </p:sp>
      </p:grpSp>
      <p:sp>
        <p:nvSpPr>
          <p:cNvPr id="30" name="TextBox 29"/>
          <p:cNvSpPr txBox="1"/>
          <p:nvPr/>
        </p:nvSpPr>
        <p:spPr>
          <a:xfrm>
            <a:off x="2511710" y="2724876"/>
            <a:ext cx="2539317" cy="276999"/>
          </a:xfrm>
          <a:prstGeom prst="rect">
            <a:avLst/>
          </a:prstGeom>
          <a:solidFill>
            <a:schemeClr val="bg1"/>
          </a:solidFill>
          <a:ln>
            <a:solidFill>
              <a:srgbClr val="03B9FF"/>
            </a:solidFill>
          </a:ln>
        </p:spPr>
        <p:txBody>
          <a:bodyPr wrap="square" rtlCol="0">
            <a:spAutoFit/>
          </a:bodyPr>
          <a:lstStyle/>
          <a:p>
            <a:r>
              <a:rPr lang="en-GB" sz="1200" dirty="0" smtClean="0">
                <a:latin typeface="Lucida Grande" charset="0"/>
                <a:ea typeface="Lucida Grande" charset="0"/>
                <a:cs typeface="Lucida Grande" charset="0"/>
              </a:rPr>
              <a:t>The module </a:t>
            </a:r>
            <a:r>
              <a:rPr lang="en-GB" sz="1200" smtClean="0">
                <a:latin typeface="Lucida Grande" charset="0"/>
                <a:ea typeface="Lucida Grande" charset="0"/>
                <a:cs typeface="Lucida Grande" charset="0"/>
              </a:rPr>
              <a:t>is </a:t>
            </a:r>
            <a:r>
              <a:rPr lang="en-GB" sz="1200">
                <a:latin typeface="Lucida Grande" charset="0"/>
                <a:ea typeface="Lucida Grande" charset="0"/>
                <a:cs typeface="Lucida Grande" charset="0"/>
              </a:rPr>
              <a:t>highlighted</a:t>
            </a:r>
            <a:endParaRPr lang="en-US" sz="1200" dirty="0"/>
          </a:p>
        </p:txBody>
      </p:sp>
      <p:grpSp>
        <p:nvGrpSpPr>
          <p:cNvPr id="32" name="Group 31"/>
          <p:cNvGrpSpPr/>
          <p:nvPr/>
        </p:nvGrpSpPr>
        <p:grpSpPr>
          <a:xfrm>
            <a:off x="477981" y="4484192"/>
            <a:ext cx="1745673" cy="1319641"/>
            <a:chOff x="477982" y="1620986"/>
            <a:chExt cx="1745673" cy="1319641"/>
          </a:xfrm>
        </p:grpSpPr>
        <p:sp>
          <p:nvSpPr>
            <p:cNvPr id="33" name="Rectangle 32"/>
            <p:cNvSpPr/>
            <p:nvPr/>
          </p:nvSpPr>
          <p:spPr>
            <a:xfrm>
              <a:off x="477982" y="1620986"/>
              <a:ext cx="1745673" cy="1319641"/>
            </a:xfrm>
            <a:prstGeom prst="rect">
              <a:avLst/>
            </a:prstGeom>
            <a:solidFill>
              <a:schemeClr val="bg1">
                <a:lumMod val="85000"/>
              </a:schemeClr>
            </a:solidFill>
            <a:ln w="28575">
              <a:solidFill>
                <a:srgbClr val="000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477982" y="1620986"/>
              <a:ext cx="1745673" cy="177495"/>
            </a:xfrm>
            <a:prstGeom prst="rect">
              <a:avLst/>
            </a:prstGeom>
            <a:solidFill>
              <a:srgbClr val="6766CD"/>
            </a:solidFill>
            <a:ln w="25400">
              <a:solidFill>
                <a:srgbClr val="000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Origin </a:t>
              </a:r>
              <a:r>
                <a:rPr lang="en-GB" sz="1400" dirty="0" smtClean="0"/>
                <a:t>Module </a:t>
              </a:r>
              <a:endParaRPr lang="en-GB" dirty="0">
                <a:solidFill>
                  <a:schemeClr val="tx1"/>
                </a:solidFill>
              </a:endParaRPr>
            </a:p>
          </p:txBody>
        </p:sp>
      </p:grpSp>
      <p:grpSp>
        <p:nvGrpSpPr>
          <p:cNvPr id="35" name="Group 34"/>
          <p:cNvGrpSpPr/>
          <p:nvPr/>
        </p:nvGrpSpPr>
        <p:grpSpPr>
          <a:xfrm>
            <a:off x="2578185" y="4491021"/>
            <a:ext cx="1745673" cy="1319641"/>
            <a:chOff x="477982" y="1620986"/>
            <a:chExt cx="1745673" cy="1319641"/>
          </a:xfrm>
        </p:grpSpPr>
        <p:sp>
          <p:nvSpPr>
            <p:cNvPr id="36" name="Rectangle 35"/>
            <p:cNvSpPr/>
            <p:nvPr/>
          </p:nvSpPr>
          <p:spPr>
            <a:xfrm>
              <a:off x="477982" y="1620986"/>
              <a:ext cx="1745673" cy="13196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477982" y="1620986"/>
              <a:ext cx="1745673" cy="177495"/>
            </a:xfrm>
            <a:prstGeom prst="rect">
              <a:avLst/>
            </a:prstGeom>
            <a:solidFill>
              <a:srgbClr val="676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Target Module </a:t>
              </a:r>
              <a:endParaRPr lang="en-GB" dirty="0">
                <a:solidFill>
                  <a:schemeClr val="tx1"/>
                </a:solidFill>
              </a:endParaRPr>
            </a:p>
          </p:txBody>
        </p:sp>
      </p:grpSp>
      <p:sp>
        <p:nvSpPr>
          <p:cNvPr id="39" name="TextBox 38"/>
          <p:cNvSpPr txBox="1"/>
          <p:nvPr/>
        </p:nvSpPr>
        <p:spPr>
          <a:xfrm>
            <a:off x="2578185" y="4484191"/>
            <a:ext cx="1745673" cy="317039"/>
          </a:xfrm>
          <a:prstGeom prst="rect">
            <a:avLst/>
          </a:prstGeom>
          <a:solidFill>
            <a:srgbClr val="DFDEFC">
              <a:alpha val="78000"/>
            </a:srgbClr>
          </a:solidFill>
          <a:ln>
            <a:solidFill>
              <a:srgbClr val="0000FE"/>
            </a:solidFill>
          </a:ln>
        </p:spPr>
        <p:txBody>
          <a:bodyPr wrap="square" rtlCol="0">
            <a:spAutoFit/>
          </a:bodyPr>
          <a:lstStyle/>
          <a:p>
            <a:endParaRPr lang="en-US" sz="1200" dirty="0"/>
          </a:p>
        </p:txBody>
      </p:sp>
      <p:sp>
        <p:nvSpPr>
          <p:cNvPr id="40" name="TextBox 39"/>
          <p:cNvSpPr txBox="1"/>
          <p:nvPr/>
        </p:nvSpPr>
        <p:spPr>
          <a:xfrm>
            <a:off x="4466090" y="4479899"/>
            <a:ext cx="1410963" cy="646331"/>
          </a:xfrm>
          <a:prstGeom prst="rect">
            <a:avLst/>
          </a:prstGeom>
          <a:solidFill>
            <a:schemeClr val="bg1"/>
          </a:solidFill>
          <a:ln>
            <a:solidFill>
              <a:srgbClr val="03B9FF"/>
            </a:solidFill>
          </a:ln>
        </p:spPr>
        <p:txBody>
          <a:bodyPr wrap="square" rtlCol="0">
            <a:spAutoFit/>
          </a:bodyPr>
          <a:lstStyle/>
          <a:p>
            <a:r>
              <a:rPr lang="en-GB" sz="1200" dirty="0" smtClean="0">
                <a:latin typeface="Lucida Grande" charset="0"/>
                <a:ea typeface="Lucida Grande" charset="0"/>
                <a:cs typeface="Lucida Grande" charset="0"/>
              </a:rPr>
              <a:t>Drag over the target module name</a:t>
            </a:r>
            <a:endParaRPr lang="en-US" sz="1200" dirty="0"/>
          </a:p>
        </p:txBody>
      </p:sp>
      <p:grpSp>
        <p:nvGrpSpPr>
          <p:cNvPr id="49" name="Group 48"/>
          <p:cNvGrpSpPr/>
          <p:nvPr/>
        </p:nvGrpSpPr>
        <p:grpSpPr>
          <a:xfrm>
            <a:off x="465229" y="6256837"/>
            <a:ext cx="1745673" cy="1319641"/>
            <a:chOff x="477982" y="1620986"/>
            <a:chExt cx="1745673" cy="1319641"/>
          </a:xfrm>
        </p:grpSpPr>
        <p:sp>
          <p:nvSpPr>
            <p:cNvPr id="50" name="Rectangle 49"/>
            <p:cNvSpPr/>
            <p:nvPr/>
          </p:nvSpPr>
          <p:spPr>
            <a:xfrm>
              <a:off x="477982" y="1620986"/>
              <a:ext cx="1745673" cy="1319641"/>
            </a:xfrm>
            <a:prstGeom prst="rect">
              <a:avLst/>
            </a:prstGeom>
            <a:solidFill>
              <a:schemeClr val="bg1">
                <a:lumMod val="85000"/>
              </a:schemeClr>
            </a:solidFill>
            <a:ln w="28575">
              <a:solidFill>
                <a:srgbClr val="000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477982" y="1620986"/>
              <a:ext cx="1745673" cy="177495"/>
            </a:xfrm>
            <a:prstGeom prst="rect">
              <a:avLst/>
            </a:prstGeom>
            <a:solidFill>
              <a:srgbClr val="6766CD"/>
            </a:solidFill>
            <a:ln w="25400">
              <a:solidFill>
                <a:srgbClr val="000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Origin </a:t>
              </a:r>
              <a:r>
                <a:rPr lang="en-GB" sz="1400" dirty="0" smtClean="0"/>
                <a:t>Module </a:t>
              </a:r>
              <a:endParaRPr lang="en-GB" dirty="0">
                <a:solidFill>
                  <a:schemeClr val="tx1"/>
                </a:solidFill>
              </a:endParaRPr>
            </a:p>
          </p:txBody>
        </p:sp>
      </p:grpSp>
      <p:grpSp>
        <p:nvGrpSpPr>
          <p:cNvPr id="52" name="Group 51"/>
          <p:cNvGrpSpPr/>
          <p:nvPr/>
        </p:nvGrpSpPr>
        <p:grpSpPr>
          <a:xfrm>
            <a:off x="2532776" y="6263667"/>
            <a:ext cx="1169874" cy="883500"/>
            <a:chOff x="477982" y="1620986"/>
            <a:chExt cx="1745673" cy="1319641"/>
          </a:xfrm>
        </p:grpSpPr>
        <p:sp>
          <p:nvSpPr>
            <p:cNvPr id="53" name="Rectangle 52"/>
            <p:cNvSpPr/>
            <p:nvPr/>
          </p:nvSpPr>
          <p:spPr>
            <a:xfrm>
              <a:off x="477982" y="1620986"/>
              <a:ext cx="1745673" cy="13196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p:cNvSpPr/>
            <p:nvPr/>
          </p:nvSpPr>
          <p:spPr>
            <a:xfrm>
              <a:off x="477982" y="1620986"/>
              <a:ext cx="1745673" cy="177495"/>
            </a:xfrm>
            <a:prstGeom prst="rect">
              <a:avLst/>
            </a:prstGeom>
            <a:solidFill>
              <a:srgbClr val="676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smtClean="0"/>
                <a:t>Target Module </a:t>
              </a:r>
              <a:endParaRPr lang="en-GB" sz="1200" dirty="0">
                <a:solidFill>
                  <a:schemeClr val="tx1"/>
                </a:solidFill>
              </a:endParaRPr>
            </a:p>
          </p:txBody>
        </p:sp>
      </p:grpSp>
      <p:sp>
        <p:nvSpPr>
          <p:cNvPr id="55" name="TextBox 54"/>
          <p:cNvSpPr txBox="1"/>
          <p:nvPr/>
        </p:nvSpPr>
        <p:spPr>
          <a:xfrm>
            <a:off x="3539950" y="6252610"/>
            <a:ext cx="162700" cy="900000"/>
          </a:xfrm>
          <a:prstGeom prst="rect">
            <a:avLst/>
          </a:prstGeom>
          <a:solidFill>
            <a:srgbClr val="DFDEFC">
              <a:alpha val="78000"/>
            </a:srgbClr>
          </a:solidFill>
          <a:ln>
            <a:solidFill>
              <a:srgbClr val="0000FE"/>
            </a:solidFill>
          </a:ln>
        </p:spPr>
        <p:txBody>
          <a:bodyPr wrap="square" rtlCol="0">
            <a:spAutoFit/>
          </a:bodyPr>
          <a:lstStyle/>
          <a:p>
            <a:endParaRPr lang="en-US" sz="1200" dirty="0"/>
          </a:p>
        </p:txBody>
      </p:sp>
      <p:grpSp>
        <p:nvGrpSpPr>
          <p:cNvPr id="56" name="Group 55"/>
          <p:cNvGrpSpPr/>
          <p:nvPr/>
        </p:nvGrpSpPr>
        <p:grpSpPr>
          <a:xfrm>
            <a:off x="3881153" y="6263667"/>
            <a:ext cx="1169874" cy="883500"/>
            <a:chOff x="477982" y="1620986"/>
            <a:chExt cx="1745673" cy="1319641"/>
          </a:xfrm>
        </p:grpSpPr>
        <p:sp>
          <p:nvSpPr>
            <p:cNvPr id="57" name="Rectangle 56"/>
            <p:cNvSpPr/>
            <p:nvPr/>
          </p:nvSpPr>
          <p:spPr>
            <a:xfrm>
              <a:off x="477982" y="1620986"/>
              <a:ext cx="1745673" cy="13196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477982" y="1620986"/>
              <a:ext cx="1745673" cy="177495"/>
            </a:xfrm>
            <a:prstGeom prst="rect">
              <a:avLst/>
            </a:prstGeom>
            <a:solidFill>
              <a:srgbClr val="676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smtClean="0"/>
                <a:t>Target Module </a:t>
              </a:r>
              <a:endParaRPr lang="en-GB" sz="1200" dirty="0">
                <a:solidFill>
                  <a:schemeClr val="tx1"/>
                </a:solidFill>
              </a:endParaRPr>
            </a:p>
          </p:txBody>
        </p:sp>
      </p:grpSp>
      <p:sp>
        <p:nvSpPr>
          <p:cNvPr id="59" name="TextBox 58"/>
          <p:cNvSpPr txBox="1"/>
          <p:nvPr/>
        </p:nvSpPr>
        <p:spPr>
          <a:xfrm rot="16200000">
            <a:off x="4398374" y="6488350"/>
            <a:ext cx="163897" cy="1153733"/>
          </a:xfrm>
          <a:prstGeom prst="rect">
            <a:avLst/>
          </a:prstGeom>
          <a:solidFill>
            <a:srgbClr val="DFDEFC">
              <a:alpha val="78000"/>
            </a:srgbClr>
          </a:solidFill>
          <a:ln>
            <a:solidFill>
              <a:srgbClr val="0000FE"/>
            </a:solidFill>
          </a:ln>
        </p:spPr>
        <p:txBody>
          <a:bodyPr wrap="square" rtlCol="0">
            <a:spAutoFit/>
          </a:bodyPr>
          <a:lstStyle/>
          <a:p>
            <a:endParaRPr lang="en-US" sz="1200" dirty="0"/>
          </a:p>
        </p:txBody>
      </p:sp>
      <p:grpSp>
        <p:nvGrpSpPr>
          <p:cNvPr id="60" name="Group 59"/>
          <p:cNvGrpSpPr/>
          <p:nvPr/>
        </p:nvGrpSpPr>
        <p:grpSpPr>
          <a:xfrm>
            <a:off x="2511710" y="7231106"/>
            <a:ext cx="1169874" cy="883500"/>
            <a:chOff x="477982" y="1620986"/>
            <a:chExt cx="1745673" cy="1319641"/>
          </a:xfrm>
        </p:grpSpPr>
        <p:sp>
          <p:nvSpPr>
            <p:cNvPr id="61" name="Rectangle 60"/>
            <p:cNvSpPr/>
            <p:nvPr/>
          </p:nvSpPr>
          <p:spPr>
            <a:xfrm>
              <a:off x="477982" y="1620986"/>
              <a:ext cx="1745673" cy="13196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477982" y="1620986"/>
              <a:ext cx="1745673" cy="177495"/>
            </a:xfrm>
            <a:prstGeom prst="rect">
              <a:avLst/>
            </a:prstGeom>
            <a:solidFill>
              <a:srgbClr val="676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smtClean="0"/>
                <a:t>Target Module </a:t>
              </a:r>
              <a:endParaRPr lang="en-GB" sz="1200" dirty="0">
                <a:solidFill>
                  <a:schemeClr val="tx1"/>
                </a:solidFill>
              </a:endParaRPr>
            </a:p>
          </p:txBody>
        </p:sp>
      </p:grpSp>
      <p:sp>
        <p:nvSpPr>
          <p:cNvPr id="63" name="TextBox 62"/>
          <p:cNvSpPr txBox="1"/>
          <p:nvPr/>
        </p:nvSpPr>
        <p:spPr>
          <a:xfrm>
            <a:off x="2514661" y="7230806"/>
            <a:ext cx="162700" cy="900000"/>
          </a:xfrm>
          <a:prstGeom prst="rect">
            <a:avLst/>
          </a:prstGeom>
          <a:solidFill>
            <a:srgbClr val="DFDEFC">
              <a:alpha val="78000"/>
            </a:srgbClr>
          </a:solidFill>
          <a:ln>
            <a:solidFill>
              <a:srgbClr val="0000FE"/>
            </a:solidFill>
          </a:ln>
        </p:spPr>
        <p:txBody>
          <a:bodyPr wrap="square" rtlCol="0">
            <a:spAutoFit/>
          </a:bodyPr>
          <a:lstStyle/>
          <a:p>
            <a:endParaRPr lang="en-US" sz="1200" dirty="0"/>
          </a:p>
        </p:txBody>
      </p:sp>
      <p:grpSp>
        <p:nvGrpSpPr>
          <p:cNvPr id="64" name="Group 63"/>
          <p:cNvGrpSpPr/>
          <p:nvPr/>
        </p:nvGrpSpPr>
        <p:grpSpPr>
          <a:xfrm>
            <a:off x="3881153" y="7223527"/>
            <a:ext cx="1169874" cy="883500"/>
            <a:chOff x="477982" y="1620986"/>
            <a:chExt cx="1745673" cy="1319641"/>
          </a:xfrm>
        </p:grpSpPr>
        <p:sp>
          <p:nvSpPr>
            <p:cNvPr id="65" name="Rectangle 64"/>
            <p:cNvSpPr/>
            <p:nvPr/>
          </p:nvSpPr>
          <p:spPr>
            <a:xfrm>
              <a:off x="477982" y="1620986"/>
              <a:ext cx="1745673" cy="1319641"/>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p:cNvSpPr/>
            <p:nvPr/>
          </p:nvSpPr>
          <p:spPr>
            <a:xfrm>
              <a:off x="477982" y="1620986"/>
              <a:ext cx="1745673" cy="177495"/>
            </a:xfrm>
            <a:prstGeom prst="rect">
              <a:avLst/>
            </a:prstGeom>
            <a:solidFill>
              <a:srgbClr val="6766CD"/>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smtClean="0"/>
                <a:t>Target Module </a:t>
              </a:r>
              <a:endParaRPr lang="en-GB" sz="1200" dirty="0">
                <a:solidFill>
                  <a:schemeClr val="tx1"/>
                </a:solidFill>
              </a:endParaRPr>
            </a:p>
          </p:txBody>
        </p:sp>
      </p:grpSp>
      <p:grpSp>
        <p:nvGrpSpPr>
          <p:cNvPr id="67" name="Group 66"/>
          <p:cNvGrpSpPr/>
          <p:nvPr/>
        </p:nvGrpSpPr>
        <p:grpSpPr>
          <a:xfrm>
            <a:off x="5051027" y="7225703"/>
            <a:ext cx="1169874" cy="883500"/>
            <a:chOff x="477982" y="1620986"/>
            <a:chExt cx="1745673" cy="1319641"/>
          </a:xfrm>
        </p:grpSpPr>
        <p:sp>
          <p:nvSpPr>
            <p:cNvPr id="68" name="Rectangle 67"/>
            <p:cNvSpPr/>
            <p:nvPr/>
          </p:nvSpPr>
          <p:spPr>
            <a:xfrm>
              <a:off x="477982" y="1620986"/>
              <a:ext cx="1745673" cy="1319641"/>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p:cNvSpPr/>
            <p:nvPr/>
          </p:nvSpPr>
          <p:spPr>
            <a:xfrm>
              <a:off x="477982" y="1620986"/>
              <a:ext cx="1745673" cy="177495"/>
            </a:xfrm>
            <a:prstGeom prst="rect">
              <a:avLst/>
            </a:prstGeom>
            <a:solidFill>
              <a:srgbClr val="6766CD"/>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smtClean="0"/>
                <a:t>Target Module </a:t>
              </a:r>
              <a:endParaRPr lang="en-GB" sz="1200" dirty="0">
                <a:solidFill>
                  <a:schemeClr val="tx1"/>
                </a:solidFill>
              </a:endParaRPr>
            </a:p>
          </p:txBody>
        </p:sp>
      </p:grpSp>
      <p:sp>
        <p:nvSpPr>
          <p:cNvPr id="70" name="TextBox 69"/>
          <p:cNvSpPr txBox="1"/>
          <p:nvPr/>
        </p:nvSpPr>
        <p:spPr>
          <a:xfrm rot="16200000">
            <a:off x="4978589" y="6857678"/>
            <a:ext cx="161017" cy="2323607"/>
          </a:xfrm>
          <a:prstGeom prst="rect">
            <a:avLst/>
          </a:prstGeom>
          <a:solidFill>
            <a:srgbClr val="DFDEFC">
              <a:alpha val="78000"/>
            </a:srgbClr>
          </a:solidFill>
          <a:ln>
            <a:solidFill>
              <a:srgbClr val="0000FE"/>
            </a:solidFill>
          </a:ln>
        </p:spPr>
        <p:txBody>
          <a:bodyPr wrap="square" rtlCol="0">
            <a:spAutoFit/>
          </a:bodyPr>
          <a:lstStyle/>
          <a:p>
            <a:endParaRPr lang="en-US" sz="1200" dirty="0"/>
          </a:p>
        </p:txBody>
      </p:sp>
      <p:sp>
        <p:nvSpPr>
          <p:cNvPr id="71" name="TextBox 70"/>
          <p:cNvSpPr txBox="1"/>
          <p:nvPr/>
        </p:nvSpPr>
        <p:spPr>
          <a:xfrm>
            <a:off x="5203291" y="6222737"/>
            <a:ext cx="1578217" cy="646331"/>
          </a:xfrm>
          <a:prstGeom prst="rect">
            <a:avLst/>
          </a:prstGeom>
          <a:solidFill>
            <a:schemeClr val="bg1"/>
          </a:solidFill>
          <a:ln>
            <a:solidFill>
              <a:srgbClr val="03B9FF"/>
            </a:solidFill>
          </a:ln>
        </p:spPr>
        <p:txBody>
          <a:bodyPr wrap="square" rtlCol="0">
            <a:spAutoFit/>
          </a:bodyPr>
          <a:lstStyle/>
          <a:p>
            <a:r>
              <a:rPr lang="en-GB" sz="1200" dirty="0" smtClean="0">
                <a:latin typeface="Lucida Grande" charset="0"/>
                <a:ea typeface="Lucida Grande" charset="0"/>
                <a:cs typeface="Lucida Grande" charset="0"/>
              </a:rPr>
              <a:t>Move on location,</a:t>
            </a:r>
          </a:p>
          <a:p>
            <a:r>
              <a:rPr lang="en-GB" sz="1200" dirty="0" smtClean="0">
                <a:latin typeface="Lucida Grande" charset="0"/>
                <a:ea typeface="Lucida Grande" charset="0"/>
                <a:cs typeface="Lucida Grande" charset="0"/>
              </a:rPr>
              <a:t>Drop on semi-transparent bar</a:t>
            </a:r>
            <a:endParaRPr lang="en-US" sz="1200" dirty="0"/>
          </a:p>
        </p:txBody>
      </p:sp>
      <p:grpSp>
        <p:nvGrpSpPr>
          <p:cNvPr id="73" name="Group 72"/>
          <p:cNvGrpSpPr/>
          <p:nvPr/>
        </p:nvGrpSpPr>
        <p:grpSpPr>
          <a:xfrm>
            <a:off x="2552118" y="4586771"/>
            <a:ext cx="664753" cy="550487"/>
            <a:chOff x="3426396" y="2970094"/>
            <a:chExt cx="894466" cy="894466"/>
          </a:xfrm>
        </p:grpSpPr>
        <p:pic>
          <p:nvPicPr>
            <p:cNvPr id="74" name="Picture 73"/>
            <p:cNvPicPr>
              <a:picLocks noChangeAspect="1"/>
            </p:cNvPicPr>
            <p:nvPr/>
          </p:nvPicPr>
          <p:blipFill>
            <a:blip r:embed="rId3"/>
            <a:stretch>
              <a:fillRect/>
            </a:stretch>
          </p:blipFill>
          <p:spPr>
            <a:xfrm>
              <a:off x="3426396" y="2970094"/>
              <a:ext cx="894466" cy="894466"/>
            </a:xfrm>
            <a:prstGeom prst="rect">
              <a:avLst/>
            </a:prstGeom>
          </p:spPr>
        </p:pic>
        <p:sp>
          <p:nvSpPr>
            <p:cNvPr id="75" name="Bent Arrow 74"/>
            <p:cNvSpPr/>
            <p:nvPr/>
          </p:nvSpPr>
          <p:spPr>
            <a:xfrm rot="1649871">
              <a:off x="3973085" y="3365803"/>
              <a:ext cx="285970" cy="200379"/>
            </a:xfrm>
            <a:prstGeom prst="bentArrow">
              <a:avLst>
                <a:gd name="adj1" fmla="val 25000"/>
                <a:gd name="adj2" fmla="val 25000"/>
                <a:gd name="adj3" fmla="val 25000"/>
                <a:gd name="adj4" fmla="val 875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79" name="Group 78"/>
          <p:cNvGrpSpPr/>
          <p:nvPr/>
        </p:nvGrpSpPr>
        <p:grpSpPr>
          <a:xfrm>
            <a:off x="3025135" y="6427366"/>
            <a:ext cx="664753" cy="550487"/>
            <a:chOff x="3426396" y="2970094"/>
            <a:chExt cx="894466" cy="894466"/>
          </a:xfrm>
        </p:grpSpPr>
        <p:pic>
          <p:nvPicPr>
            <p:cNvPr id="80" name="Picture 79"/>
            <p:cNvPicPr>
              <a:picLocks noChangeAspect="1"/>
            </p:cNvPicPr>
            <p:nvPr/>
          </p:nvPicPr>
          <p:blipFill>
            <a:blip r:embed="rId3"/>
            <a:stretch>
              <a:fillRect/>
            </a:stretch>
          </p:blipFill>
          <p:spPr>
            <a:xfrm>
              <a:off x="3426396" y="2970094"/>
              <a:ext cx="894466" cy="894466"/>
            </a:xfrm>
            <a:prstGeom prst="rect">
              <a:avLst/>
            </a:prstGeom>
          </p:spPr>
        </p:pic>
        <p:sp>
          <p:nvSpPr>
            <p:cNvPr id="81" name="Bent Arrow 80"/>
            <p:cNvSpPr/>
            <p:nvPr/>
          </p:nvSpPr>
          <p:spPr>
            <a:xfrm rot="1649871">
              <a:off x="3973085" y="3365803"/>
              <a:ext cx="285970" cy="200379"/>
            </a:xfrm>
            <a:prstGeom prst="bentArrow">
              <a:avLst>
                <a:gd name="adj1" fmla="val 25000"/>
                <a:gd name="adj2" fmla="val 25000"/>
                <a:gd name="adj3" fmla="val 25000"/>
                <a:gd name="adj4" fmla="val 875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82" name="Group 81"/>
          <p:cNvGrpSpPr/>
          <p:nvPr/>
        </p:nvGrpSpPr>
        <p:grpSpPr>
          <a:xfrm>
            <a:off x="3941383" y="6683830"/>
            <a:ext cx="664753" cy="550487"/>
            <a:chOff x="3426396" y="2970094"/>
            <a:chExt cx="894466" cy="894466"/>
          </a:xfrm>
        </p:grpSpPr>
        <p:pic>
          <p:nvPicPr>
            <p:cNvPr id="83" name="Picture 82"/>
            <p:cNvPicPr>
              <a:picLocks noChangeAspect="1"/>
            </p:cNvPicPr>
            <p:nvPr/>
          </p:nvPicPr>
          <p:blipFill>
            <a:blip r:embed="rId3"/>
            <a:stretch>
              <a:fillRect/>
            </a:stretch>
          </p:blipFill>
          <p:spPr>
            <a:xfrm>
              <a:off x="3426396" y="2970094"/>
              <a:ext cx="894466" cy="894466"/>
            </a:xfrm>
            <a:prstGeom prst="rect">
              <a:avLst/>
            </a:prstGeom>
          </p:spPr>
        </p:pic>
        <p:sp>
          <p:nvSpPr>
            <p:cNvPr id="84" name="Bent Arrow 83"/>
            <p:cNvSpPr/>
            <p:nvPr/>
          </p:nvSpPr>
          <p:spPr>
            <a:xfrm rot="1649871">
              <a:off x="3973085" y="3365803"/>
              <a:ext cx="285970" cy="200379"/>
            </a:xfrm>
            <a:prstGeom prst="bentArrow">
              <a:avLst>
                <a:gd name="adj1" fmla="val 25000"/>
                <a:gd name="adj2" fmla="val 25000"/>
                <a:gd name="adj3" fmla="val 25000"/>
                <a:gd name="adj4" fmla="val 875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88" name="Group 87"/>
          <p:cNvGrpSpPr/>
          <p:nvPr/>
        </p:nvGrpSpPr>
        <p:grpSpPr>
          <a:xfrm>
            <a:off x="2552118" y="7426893"/>
            <a:ext cx="664753" cy="550487"/>
            <a:chOff x="3383876" y="2977516"/>
            <a:chExt cx="894466" cy="894466"/>
          </a:xfrm>
        </p:grpSpPr>
        <p:pic>
          <p:nvPicPr>
            <p:cNvPr id="89" name="Picture 88"/>
            <p:cNvPicPr>
              <a:picLocks noChangeAspect="1"/>
            </p:cNvPicPr>
            <p:nvPr/>
          </p:nvPicPr>
          <p:blipFill>
            <a:blip r:embed="rId3"/>
            <a:stretch>
              <a:fillRect/>
            </a:stretch>
          </p:blipFill>
          <p:spPr>
            <a:xfrm>
              <a:off x="3383876" y="2977516"/>
              <a:ext cx="894466" cy="894466"/>
            </a:xfrm>
            <a:prstGeom prst="rect">
              <a:avLst/>
            </a:prstGeom>
          </p:spPr>
        </p:pic>
        <p:sp>
          <p:nvSpPr>
            <p:cNvPr id="90" name="Bent Arrow 89"/>
            <p:cNvSpPr/>
            <p:nvPr/>
          </p:nvSpPr>
          <p:spPr>
            <a:xfrm rot="1649871" flipH="1" flipV="1">
              <a:off x="3479290" y="3389468"/>
              <a:ext cx="297684" cy="232352"/>
            </a:xfrm>
            <a:prstGeom prst="bentArrow">
              <a:avLst>
                <a:gd name="adj1" fmla="val 25000"/>
                <a:gd name="adj2" fmla="val 25000"/>
                <a:gd name="adj3" fmla="val 25000"/>
                <a:gd name="adj4" fmla="val 875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94" name="Group 93"/>
          <p:cNvGrpSpPr/>
          <p:nvPr/>
        </p:nvGrpSpPr>
        <p:grpSpPr>
          <a:xfrm>
            <a:off x="4448998" y="7693550"/>
            <a:ext cx="664753" cy="550487"/>
            <a:chOff x="3426396" y="2970094"/>
            <a:chExt cx="894466" cy="894466"/>
          </a:xfrm>
        </p:grpSpPr>
        <p:pic>
          <p:nvPicPr>
            <p:cNvPr id="95" name="Picture 94"/>
            <p:cNvPicPr>
              <a:picLocks noChangeAspect="1"/>
            </p:cNvPicPr>
            <p:nvPr/>
          </p:nvPicPr>
          <p:blipFill>
            <a:blip r:embed="rId3"/>
            <a:stretch>
              <a:fillRect/>
            </a:stretch>
          </p:blipFill>
          <p:spPr>
            <a:xfrm>
              <a:off x="3426396" y="2970094"/>
              <a:ext cx="894466" cy="894466"/>
            </a:xfrm>
            <a:prstGeom prst="rect">
              <a:avLst/>
            </a:prstGeom>
          </p:spPr>
        </p:pic>
        <p:sp>
          <p:nvSpPr>
            <p:cNvPr id="96" name="Bent Arrow 95"/>
            <p:cNvSpPr/>
            <p:nvPr/>
          </p:nvSpPr>
          <p:spPr>
            <a:xfrm rot="1649871">
              <a:off x="3973085" y="3365803"/>
              <a:ext cx="285970" cy="200379"/>
            </a:xfrm>
            <a:prstGeom prst="bentArrow">
              <a:avLst>
                <a:gd name="adj1" fmla="val 25000"/>
                <a:gd name="adj2" fmla="val 25000"/>
                <a:gd name="adj3" fmla="val 25000"/>
                <a:gd name="adj4" fmla="val 875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1802967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3258" y="831274"/>
            <a:ext cx="6858000" cy="922712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smtClean="0">
                <a:latin typeface="Lucida Grande" charset="0"/>
                <a:ea typeface="ＭＳ 明朝" charset="-128"/>
              </a:rPr>
              <a:t>6</a:t>
            </a:r>
            <a:endParaRPr lang="en-US" sz="1801" dirty="0"/>
          </a:p>
        </p:txBody>
      </p:sp>
      <p:sp>
        <p:nvSpPr>
          <p:cNvPr id="10" name="Rectangle 9"/>
          <p:cNvSpPr/>
          <p:nvPr/>
        </p:nvSpPr>
        <p:spPr>
          <a:xfrm>
            <a:off x="1609950" y="161366"/>
            <a:ext cx="3638101" cy="738792"/>
          </a:xfrm>
          <a:prstGeom prst="rect">
            <a:avLst/>
          </a:prstGeom>
        </p:spPr>
        <p:txBody>
          <a:bodyPr wrap="square">
            <a:spAutoFit/>
          </a:bodyPr>
          <a:lstStyle/>
          <a:p>
            <a:pPr algn="ctr"/>
            <a:r>
              <a:rPr lang="en-GB" sz="2400" b="1">
                <a:latin typeface="Lucida Grande" charset="0"/>
                <a:ea typeface="ＭＳ 明朝" charset="-128"/>
              </a:rPr>
              <a:t>Rearranging </a:t>
            </a:r>
            <a:r>
              <a:rPr lang="en-GB" sz="2400" b="1" smtClean="0">
                <a:latin typeface="Lucida Grande" charset="0"/>
                <a:ea typeface="ＭＳ 明朝" charset="-128"/>
              </a:rPr>
              <a:t>Modules</a:t>
            </a:r>
            <a:endParaRPr lang="en-GB" sz="2400" b="1" dirty="0">
              <a:latin typeface="Lucida Grande" charset="0"/>
              <a:ea typeface="ＭＳ 明朝" charset="-128"/>
            </a:endParaRPr>
          </a:p>
          <a:p>
            <a:pPr algn="ctr"/>
            <a:endParaRPr lang="en-US" sz="1801" dirty="0"/>
          </a:p>
        </p:txBody>
      </p:sp>
      <p:sp>
        <p:nvSpPr>
          <p:cNvPr id="17" name="Slide Number Placeholder 16"/>
          <p:cNvSpPr>
            <a:spLocks noGrp="1"/>
          </p:cNvSpPr>
          <p:nvPr>
            <p:ph type="sldNum" sz="quarter" idx="12"/>
          </p:nvPr>
        </p:nvSpPr>
        <p:spPr/>
        <p:txBody>
          <a:bodyPr/>
          <a:lstStyle/>
          <a:p>
            <a:fld id="{EAB789F6-3BD3-1645-B8E5-7AE28DC0F5BB}" type="slidenum">
              <a:rPr lang="en-US" smtClean="0"/>
              <a:t>14</a:t>
            </a:fld>
            <a:endParaRPr lang="en-US"/>
          </a:p>
        </p:txBody>
      </p:sp>
      <p:sp>
        <p:nvSpPr>
          <p:cNvPr id="4" name="Rectangle 3"/>
          <p:cNvSpPr/>
          <p:nvPr/>
        </p:nvSpPr>
        <p:spPr>
          <a:xfrm>
            <a:off x="309561" y="8767894"/>
            <a:ext cx="6238878" cy="900246"/>
          </a:xfrm>
          <a:prstGeom prst="rect">
            <a:avLst/>
          </a:prstGeom>
        </p:spPr>
        <p:txBody>
          <a:bodyPr wrap="square">
            <a:spAutoFit/>
          </a:bodyPr>
          <a:lstStyle/>
          <a:p>
            <a:r>
              <a:rPr lang="en-US" sz="1050" dirty="0">
                <a:latin typeface="LucidaGrande" charset="0"/>
              </a:rPr>
              <a:t>In general, anything that isn’t a popup is a module and these can be easily rearranged in any way you want. </a:t>
            </a:r>
            <a:r>
              <a:rPr lang="en-US" sz="1050" dirty="0" smtClean="0">
                <a:latin typeface="LucidaGrande" charset="0"/>
              </a:rPr>
              <a:t>Use the right click to see the available actions. You can also  pop-out a module; simply double click on the title bar. This will create a new window, containing the module and is called a temporary drop </a:t>
            </a:r>
            <a:r>
              <a:rPr lang="en-US" sz="1050" dirty="0">
                <a:latin typeface="LucidaGrande" charset="0"/>
              </a:rPr>
              <a:t>area. </a:t>
            </a:r>
            <a:r>
              <a:rPr lang="en-US" sz="1050" dirty="0" smtClean="0">
                <a:latin typeface="LucidaGrande" charset="0"/>
              </a:rPr>
              <a:t>The temporary </a:t>
            </a:r>
            <a:r>
              <a:rPr lang="en-US" sz="1050" dirty="0">
                <a:latin typeface="LucidaGrande" charset="0"/>
              </a:rPr>
              <a:t>drop area </a:t>
            </a:r>
            <a:r>
              <a:rPr lang="en-US" sz="1050" dirty="0" smtClean="0">
                <a:latin typeface="LucidaGrande" charset="0"/>
              </a:rPr>
              <a:t>has the drag and drop feature of the main drop area.</a:t>
            </a:r>
            <a:endParaRPr lang="en-US" sz="1050" dirty="0"/>
          </a:p>
        </p:txBody>
      </p:sp>
      <p:grpSp>
        <p:nvGrpSpPr>
          <p:cNvPr id="14" name="Group 13"/>
          <p:cNvGrpSpPr/>
          <p:nvPr/>
        </p:nvGrpSpPr>
        <p:grpSpPr>
          <a:xfrm>
            <a:off x="616242" y="1859631"/>
            <a:ext cx="2726391" cy="2699792"/>
            <a:chOff x="616242" y="1402431"/>
            <a:chExt cx="2726391" cy="269979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42" y="1489130"/>
              <a:ext cx="2726391" cy="2613093"/>
            </a:xfrm>
            <a:prstGeom prst="rect">
              <a:avLst/>
            </a:prstGeom>
          </p:spPr>
        </p:pic>
        <p:sp>
          <p:nvSpPr>
            <p:cNvPr id="77" name="Bent Arrow 76"/>
            <p:cNvSpPr/>
            <p:nvPr/>
          </p:nvSpPr>
          <p:spPr>
            <a:xfrm>
              <a:off x="1735422" y="1402431"/>
              <a:ext cx="543679" cy="1380742"/>
            </a:xfrm>
            <a:prstGeom prst="bentArrow">
              <a:avLst>
                <a:gd name="adj1" fmla="val 18568"/>
                <a:gd name="adj2" fmla="val 26993"/>
                <a:gd name="adj3" fmla="val 25000"/>
                <a:gd name="adj4" fmla="val 75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6" name="Group 15"/>
          <p:cNvGrpSpPr/>
          <p:nvPr/>
        </p:nvGrpSpPr>
        <p:grpSpPr>
          <a:xfrm>
            <a:off x="516709" y="5881817"/>
            <a:ext cx="2770682" cy="2210663"/>
            <a:chOff x="516709" y="5424617"/>
            <a:chExt cx="2770682" cy="2210663"/>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709" y="5424617"/>
              <a:ext cx="2770682" cy="2210663"/>
            </a:xfrm>
            <a:prstGeom prst="rect">
              <a:avLst/>
            </a:prstGeom>
          </p:spPr>
        </p:pic>
        <p:sp>
          <p:nvSpPr>
            <p:cNvPr id="78" name="Bent Arrow 77"/>
            <p:cNvSpPr/>
            <p:nvPr/>
          </p:nvSpPr>
          <p:spPr>
            <a:xfrm>
              <a:off x="1110968" y="5454904"/>
              <a:ext cx="498982" cy="896801"/>
            </a:xfrm>
            <a:prstGeom prst="bentArrow">
              <a:avLst>
                <a:gd name="adj1" fmla="val 18568"/>
                <a:gd name="adj2" fmla="val 26993"/>
                <a:gd name="adj3" fmla="val 25000"/>
                <a:gd name="adj4" fmla="val 75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20" name="Group 19"/>
          <p:cNvGrpSpPr/>
          <p:nvPr/>
        </p:nvGrpSpPr>
        <p:grpSpPr>
          <a:xfrm>
            <a:off x="3720422" y="5912104"/>
            <a:ext cx="2726629" cy="2180376"/>
            <a:chOff x="3720422" y="5454904"/>
            <a:chExt cx="2726629" cy="2180376"/>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0422" y="5454904"/>
              <a:ext cx="2726629" cy="2180376"/>
            </a:xfrm>
            <a:prstGeom prst="rect">
              <a:avLst/>
            </a:prstGeom>
          </p:spPr>
        </p:pic>
        <p:sp>
          <p:nvSpPr>
            <p:cNvPr id="85" name="Bent Arrow 84"/>
            <p:cNvSpPr/>
            <p:nvPr/>
          </p:nvSpPr>
          <p:spPr>
            <a:xfrm flipH="1">
              <a:off x="4790851" y="5826543"/>
              <a:ext cx="457200" cy="525162"/>
            </a:xfrm>
            <a:prstGeom prst="bentArrow">
              <a:avLst>
                <a:gd name="adj1" fmla="val 15226"/>
                <a:gd name="adj2" fmla="val 26993"/>
                <a:gd name="adj3" fmla="val 25000"/>
                <a:gd name="adj4" fmla="val 75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5" name="Group 14"/>
          <p:cNvGrpSpPr/>
          <p:nvPr/>
        </p:nvGrpSpPr>
        <p:grpSpPr>
          <a:xfrm>
            <a:off x="3720660" y="1951021"/>
            <a:ext cx="2726391" cy="2698673"/>
            <a:chOff x="3720660" y="1493821"/>
            <a:chExt cx="2726391" cy="2698673"/>
          </a:xfrm>
        </p:grpSpPr>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0660" y="1493821"/>
              <a:ext cx="2726391" cy="2603710"/>
            </a:xfrm>
            <a:prstGeom prst="rect">
              <a:avLst/>
            </a:prstGeom>
          </p:spPr>
        </p:pic>
        <p:sp>
          <p:nvSpPr>
            <p:cNvPr id="86" name="Bent Arrow 85"/>
            <p:cNvSpPr/>
            <p:nvPr/>
          </p:nvSpPr>
          <p:spPr>
            <a:xfrm rot="10800000">
              <a:off x="5090327" y="1599324"/>
              <a:ext cx="635411" cy="2593170"/>
            </a:xfrm>
            <a:prstGeom prst="bentArrow">
              <a:avLst>
                <a:gd name="adj1" fmla="val 18568"/>
                <a:gd name="adj2" fmla="val 26993"/>
                <a:gd name="adj3" fmla="val 25000"/>
                <a:gd name="adj4" fmla="val 75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91" name="Rectangle 90"/>
          <p:cNvSpPr/>
          <p:nvPr/>
        </p:nvSpPr>
        <p:spPr>
          <a:xfrm>
            <a:off x="539930" y="1637648"/>
            <a:ext cx="2239846" cy="307777"/>
          </a:xfrm>
          <a:prstGeom prst="rect">
            <a:avLst/>
          </a:prstGeom>
        </p:spPr>
        <p:txBody>
          <a:bodyPr wrap="square">
            <a:spAutoFit/>
          </a:bodyPr>
          <a:lstStyle/>
          <a:p>
            <a:r>
              <a:rPr lang="en-GB" sz="1400" smtClean="0">
                <a:latin typeface="Lucida Grande" charset="0"/>
                <a:ea typeface="Lucida Grande" charset="0"/>
                <a:cs typeface="Lucida Grande" charset="0"/>
              </a:rPr>
              <a:t>On top</a:t>
            </a:r>
            <a:endParaRPr lang="en-GB" sz="1400" dirty="0">
              <a:latin typeface="Lucida Grande" charset="0"/>
              <a:ea typeface="Lucida Grande" charset="0"/>
              <a:cs typeface="Lucida Grande" charset="0"/>
            </a:endParaRPr>
          </a:p>
        </p:txBody>
      </p:sp>
      <p:sp>
        <p:nvSpPr>
          <p:cNvPr id="92" name="Rectangle 91"/>
          <p:cNvSpPr/>
          <p:nvPr/>
        </p:nvSpPr>
        <p:spPr>
          <a:xfrm>
            <a:off x="3670928" y="1590813"/>
            <a:ext cx="2239846" cy="307777"/>
          </a:xfrm>
          <a:prstGeom prst="rect">
            <a:avLst/>
          </a:prstGeom>
        </p:spPr>
        <p:txBody>
          <a:bodyPr wrap="square">
            <a:spAutoFit/>
          </a:bodyPr>
          <a:lstStyle/>
          <a:p>
            <a:r>
              <a:rPr lang="en-GB" sz="1400" dirty="0" smtClean="0">
                <a:latin typeface="Lucida Grande" charset="0"/>
                <a:ea typeface="Lucida Grande" charset="0"/>
                <a:cs typeface="Lucida Grande" charset="0"/>
              </a:rPr>
              <a:t>Under Two</a:t>
            </a:r>
            <a:endParaRPr lang="en-GB" sz="1400" dirty="0">
              <a:latin typeface="Lucida Grande" charset="0"/>
              <a:ea typeface="Lucida Grande" charset="0"/>
              <a:cs typeface="Lucida Grande" charset="0"/>
            </a:endParaRPr>
          </a:p>
        </p:txBody>
      </p:sp>
      <p:sp>
        <p:nvSpPr>
          <p:cNvPr id="93" name="Rectangle 92"/>
          <p:cNvSpPr/>
          <p:nvPr/>
        </p:nvSpPr>
        <p:spPr>
          <a:xfrm>
            <a:off x="516709" y="5536650"/>
            <a:ext cx="2792764" cy="307777"/>
          </a:xfrm>
          <a:prstGeom prst="rect">
            <a:avLst/>
          </a:prstGeom>
        </p:spPr>
        <p:txBody>
          <a:bodyPr wrap="square">
            <a:spAutoFit/>
          </a:bodyPr>
          <a:lstStyle/>
          <a:p>
            <a:r>
              <a:rPr lang="en-GB" sz="1400" smtClean="0">
                <a:latin typeface="Lucida Grande" charset="0"/>
                <a:ea typeface="Lucida Grande" charset="0"/>
                <a:cs typeface="Lucida Grande" charset="0"/>
              </a:rPr>
              <a:t>Pop-in back on </a:t>
            </a:r>
            <a:r>
              <a:rPr lang="en-GB" sz="1400" dirty="0" smtClean="0">
                <a:latin typeface="Lucida Grande" charset="0"/>
                <a:ea typeface="Lucida Grande" charset="0"/>
                <a:cs typeface="Lucida Grande" charset="0"/>
              </a:rPr>
              <a:t>the Main area</a:t>
            </a:r>
            <a:endParaRPr lang="en-GB" sz="1400" dirty="0">
              <a:latin typeface="Lucida Grande" charset="0"/>
              <a:ea typeface="Lucida Grande" charset="0"/>
              <a:cs typeface="Lucida Grande" charset="0"/>
            </a:endParaRPr>
          </a:p>
        </p:txBody>
      </p:sp>
      <p:sp>
        <p:nvSpPr>
          <p:cNvPr id="97" name="Rectangle 96"/>
          <p:cNvSpPr/>
          <p:nvPr/>
        </p:nvSpPr>
        <p:spPr>
          <a:xfrm>
            <a:off x="3670927" y="5574040"/>
            <a:ext cx="2715585" cy="307777"/>
          </a:xfrm>
          <a:prstGeom prst="rect">
            <a:avLst/>
          </a:prstGeom>
        </p:spPr>
        <p:txBody>
          <a:bodyPr wrap="square">
            <a:spAutoFit/>
          </a:bodyPr>
          <a:lstStyle/>
          <a:p>
            <a:r>
              <a:rPr lang="en-GB" sz="1400" dirty="0" smtClean="0">
                <a:latin typeface="Lucida Grande" charset="0"/>
                <a:ea typeface="Lucida Grande" charset="0"/>
                <a:cs typeface="Lucida Grande" charset="0"/>
              </a:rPr>
              <a:t>Move in </a:t>
            </a:r>
            <a:r>
              <a:rPr lang="en-GB" sz="1400" smtClean="0">
                <a:latin typeface="Lucida Grande" charset="0"/>
                <a:ea typeface="Lucida Grande" charset="0"/>
                <a:cs typeface="Lucida Grande" charset="0"/>
              </a:rPr>
              <a:t>a </a:t>
            </a:r>
            <a:r>
              <a:rPr lang="en-GB" sz="1400">
                <a:latin typeface="Lucida Grande" charset="0"/>
                <a:ea typeface="Lucida Grande" charset="0"/>
                <a:cs typeface="Lucida Grande" charset="0"/>
              </a:rPr>
              <a:t>temporary Area</a:t>
            </a:r>
            <a:endParaRPr lang="en-GB" sz="1400" dirty="0">
              <a:latin typeface="Lucida Grande" charset="0"/>
              <a:ea typeface="Lucida Grande" charset="0"/>
              <a:cs typeface="Lucida Grande" charset="0"/>
            </a:endParaRPr>
          </a:p>
        </p:txBody>
      </p:sp>
    </p:spTree>
    <p:extLst>
      <p:ext uri="{BB962C8B-B14F-4D97-AF65-F5344CB8AC3E}">
        <p14:creationId xmlns:p14="http://schemas.microsoft.com/office/powerpoint/2010/main" val="15354249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5" name="Slide Number Placeholder 4"/>
          <p:cNvSpPr>
            <a:spLocks noGrp="1"/>
          </p:cNvSpPr>
          <p:nvPr>
            <p:ph type="sldNum" sz="quarter" idx="12"/>
          </p:nvPr>
        </p:nvSpPr>
        <p:spPr>
          <a:xfrm>
            <a:off x="4741289" y="11303525"/>
            <a:ext cx="1543050" cy="649111"/>
          </a:xfrm>
        </p:spPr>
        <p:txBody>
          <a:bodyPr/>
          <a:lstStyle/>
          <a:p>
            <a:fld id="{EAB789F6-3BD3-1645-B8E5-7AE28DC0F5BB}" type="slidenum">
              <a:rPr lang="en-US" smtClean="0"/>
              <a:t>15</a:t>
            </a:fld>
            <a:endParaRPr lang="en-US"/>
          </a:p>
        </p:txBody>
      </p:sp>
      <p:sp>
        <p:nvSpPr>
          <p:cNvPr id="2" name="Rectangle 1"/>
          <p:cNvSpPr/>
          <p:nvPr/>
        </p:nvSpPr>
        <p:spPr>
          <a:xfrm>
            <a:off x="252727" y="1885521"/>
            <a:ext cx="5438946" cy="3970318"/>
          </a:xfrm>
          <a:prstGeom prst="rect">
            <a:avLst/>
          </a:prstGeom>
        </p:spPr>
        <p:txBody>
          <a:bodyPr wrap="square">
            <a:spAutoFit/>
          </a:bodyPr>
          <a:lstStyle/>
          <a:p>
            <a:r>
              <a:rPr lang="en-GB" sz="2400" b="1" dirty="0" smtClean="0">
                <a:latin typeface="Lucida Grande" charset="0"/>
                <a:ea typeface="Lucida Grande" charset="0"/>
                <a:cs typeface="Lucida Grande" charset="0"/>
              </a:rPr>
              <a:t>Contact Us</a:t>
            </a:r>
          </a:p>
          <a:p>
            <a:endParaRPr lang="en-GB" sz="2400" b="1" dirty="0" smtClean="0">
              <a:latin typeface="Lucida Grande" charset="0"/>
              <a:ea typeface="Lucida Grande" charset="0"/>
              <a:cs typeface="Lucida Grande" charset="0"/>
            </a:endParaRPr>
          </a:p>
          <a:p>
            <a:endParaRPr lang="en-GB" sz="2400" b="1" dirty="0" smtClean="0">
              <a:latin typeface="Lucida Grande" charset="0"/>
              <a:ea typeface="Lucida Grande" charset="0"/>
              <a:cs typeface="Lucida Grande" charset="0"/>
            </a:endParaRPr>
          </a:p>
          <a:p>
            <a:r>
              <a:rPr lang="en-GB" b="1" dirty="0" smtClean="0">
                <a:latin typeface="Lucida Grande" charset="0"/>
                <a:ea typeface="Lucida Grande" charset="0"/>
                <a:cs typeface="Lucida Grande" charset="0"/>
              </a:rPr>
              <a:t>Website:</a:t>
            </a:r>
            <a:r>
              <a:rPr lang="en-GB" dirty="0" smtClean="0">
                <a:latin typeface="Lucida Grande" charset="0"/>
                <a:ea typeface="Lucida Grande" charset="0"/>
                <a:cs typeface="Lucida Grande" charset="0"/>
              </a:rPr>
              <a:t> </a:t>
            </a:r>
          </a:p>
          <a:p>
            <a:r>
              <a:rPr lang="en-GB" dirty="0" smtClean="0">
                <a:latin typeface="Lucida Grande" charset="0"/>
                <a:ea typeface="Lucida Grande" charset="0"/>
                <a:cs typeface="Lucida Grande" charset="0"/>
                <a:hlinkClick r:id="rId5"/>
              </a:rPr>
              <a:t>www.ccpn.ac.uk</a:t>
            </a:r>
            <a:endParaRPr lang="en-GB" dirty="0" smtClean="0">
              <a:latin typeface="Lucida Grande" charset="0"/>
              <a:ea typeface="Lucida Grande" charset="0"/>
              <a:cs typeface="Lucida Grande" charset="0"/>
            </a:endParaRPr>
          </a:p>
          <a:p>
            <a:endParaRPr lang="en-GB" dirty="0" smtClean="0">
              <a:latin typeface="Lucida Grande" charset="0"/>
              <a:ea typeface="Lucida Grande" charset="0"/>
              <a:cs typeface="Lucida Grande" charset="0"/>
            </a:endParaRPr>
          </a:p>
          <a:p>
            <a:r>
              <a:rPr lang="en-GB" b="1" dirty="0" smtClean="0">
                <a:latin typeface="Lucida Grande" charset="0"/>
                <a:ea typeface="Lucida Grande" charset="0"/>
                <a:cs typeface="Lucida Grande" charset="0"/>
              </a:rPr>
              <a:t>Suggestions and comments:</a:t>
            </a:r>
          </a:p>
          <a:p>
            <a:r>
              <a:rPr lang="en-GB" dirty="0" smtClean="0">
                <a:latin typeface="Lucida Grande" charset="0"/>
                <a:ea typeface="Lucida Grande" charset="0"/>
                <a:cs typeface="Lucida Grande" charset="0"/>
                <a:hlinkClick r:id="rId6"/>
              </a:rPr>
              <a:t>ccpnmr3@google.com</a:t>
            </a:r>
            <a:endParaRPr lang="en-GB" dirty="0" smtClean="0">
              <a:latin typeface="Lucida Grande" charset="0"/>
              <a:ea typeface="Lucida Grande" charset="0"/>
              <a:cs typeface="Lucida Grande" charset="0"/>
            </a:endParaRPr>
          </a:p>
          <a:p>
            <a:endParaRPr lang="en-GB" dirty="0" smtClean="0">
              <a:latin typeface="Lucida Grande" charset="0"/>
              <a:ea typeface="Lucida Grande" charset="0"/>
              <a:cs typeface="Lucida Grande" charset="0"/>
            </a:endParaRPr>
          </a:p>
          <a:p>
            <a:r>
              <a:rPr lang="en-GB" b="1" dirty="0" smtClean="0">
                <a:latin typeface="Lucida Grande" charset="0"/>
                <a:ea typeface="Lucida Grande" charset="0"/>
                <a:cs typeface="Lucida Grande" charset="0"/>
              </a:rPr>
              <a:t>Issues and bug report: </a:t>
            </a:r>
            <a:endParaRPr lang="en-GB" b="1" dirty="0">
              <a:latin typeface="Lucida Grande" charset="0"/>
              <a:ea typeface="Lucida Grande" charset="0"/>
              <a:cs typeface="Lucida Grande" charset="0"/>
            </a:endParaRPr>
          </a:p>
          <a:p>
            <a:r>
              <a:rPr lang="en-GB" dirty="0" smtClean="0">
                <a:latin typeface="Lucida Grande" charset="0"/>
                <a:ea typeface="Lucida Grande" charset="0"/>
                <a:cs typeface="Lucida Grande" charset="0"/>
                <a:hlinkClick r:id="rId7"/>
              </a:rPr>
              <a:t>https</a:t>
            </a:r>
            <a:r>
              <a:rPr lang="en-GB" dirty="0">
                <a:latin typeface="Lucida Grande" charset="0"/>
                <a:ea typeface="Lucida Grande" charset="0"/>
                <a:cs typeface="Lucida Grande" charset="0"/>
                <a:hlinkClick r:id="rId7"/>
              </a:rPr>
              <a:t>://bitbucket.org/ccpnmr/issue-tracker</a:t>
            </a:r>
            <a:r>
              <a:rPr lang="en-GB" dirty="0" smtClean="0">
                <a:latin typeface="Lucida Grande" charset="0"/>
                <a:ea typeface="Lucida Grande" charset="0"/>
                <a:cs typeface="Lucida Grande" charset="0"/>
                <a:hlinkClick r:id="rId7"/>
              </a:rPr>
              <a:t>/</a:t>
            </a:r>
            <a:endParaRPr lang="en-GB" dirty="0" smtClean="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p:txBody>
      </p:sp>
      <p:sp>
        <p:nvSpPr>
          <p:cNvPr id="4" name="Rectangle 3"/>
          <p:cNvSpPr/>
          <p:nvPr/>
        </p:nvSpPr>
        <p:spPr>
          <a:xfrm>
            <a:off x="3304909" y="9597906"/>
            <a:ext cx="3373878" cy="1446550"/>
          </a:xfrm>
          <a:prstGeom prst="rect">
            <a:avLst/>
          </a:prstGeom>
        </p:spPr>
        <p:txBody>
          <a:bodyPr wrap="square">
            <a:spAutoFit/>
          </a:bodyPr>
          <a:lstStyle/>
          <a:p>
            <a:pPr>
              <a:lnSpc>
                <a:spcPct val="150000"/>
              </a:lnSpc>
              <a:spcAft>
                <a:spcPts val="600"/>
              </a:spcAft>
            </a:pPr>
            <a:r>
              <a:rPr lang="en-GB" sz="1200" b="1" dirty="0" smtClean="0">
                <a:latin typeface="Lucida Grande" charset="0"/>
                <a:ea typeface="Lucida Grande" charset="0"/>
                <a:cs typeface="Lucida Grande" charset="0"/>
              </a:rPr>
              <a:t>Tutorial Version History:</a:t>
            </a:r>
            <a:endParaRPr lang="en-GB" sz="1200" dirty="0" smtClean="0">
              <a:latin typeface="Lucida Grande" charset="0"/>
              <a:ea typeface="Lucida Grande" charset="0"/>
              <a:cs typeface="Lucida Grande" charset="0"/>
            </a:endParaRPr>
          </a:p>
          <a:p>
            <a:pPr>
              <a:lnSpc>
                <a:spcPct val="150000"/>
              </a:lnSpc>
              <a:spcAft>
                <a:spcPts val="600"/>
              </a:spcAft>
            </a:pPr>
            <a:r>
              <a:rPr lang="en-GB" sz="1200" b="1" dirty="0" smtClean="0">
                <a:latin typeface="Lucida Grande" charset="0"/>
                <a:ea typeface="Lucida Grande" charset="0"/>
                <a:cs typeface="Lucida Grande" charset="0"/>
              </a:rPr>
              <a:t>beta1 </a:t>
            </a:r>
            <a:r>
              <a:rPr lang="en-GB" sz="1200" b="1" dirty="0">
                <a:latin typeface="Lucida Grande" charset="0"/>
                <a:ea typeface="Lucida Grande" charset="0"/>
                <a:cs typeface="Lucida Grande" charset="0"/>
              </a:rPr>
              <a:t>(SS)</a:t>
            </a:r>
            <a:r>
              <a:rPr lang="en-GB" sz="1200" dirty="0">
                <a:latin typeface="Lucida Grande" charset="0"/>
                <a:ea typeface="Lucida Grande" charset="0"/>
                <a:cs typeface="Lucida Grande" charset="0"/>
              </a:rPr>
              <a:t>: First </a:t>
            </a:r>
            <a:r>
              <a:rPr lang="en-GB" sz="1200" dirty="0" smtClean="0">
                <a:latin typeface="Lucida Grande" charset="0"/>
                <a:ea typeface="Lucida Grande" charset="0"/>
                <a:cs typeface="Lucida Grande" charset="0"/>
              </a:rPr>
              <a:t>version</a:t>
            </a:r>
            <a:br>
              <a:rPr lang="en-GB" sz="1200" dirty="0" smtClean="0">
                <a:latin typeface="Lucida Grande" charset="0"/>
                <a:ea typeface="Lucida Grande" charset="0"/>
                <a:cs typeface="Lucida Grande" charset="0"/>
              </a:rPr>
            </a:br>
            <a:r>
              <a:rPr lang="en-GB" sz="1200" b="1" dirty="0" smtClean="0">
                <a:latin typeface="Lucida Grande" charset="0"/>
                <a:ea typeface="Lucida Grande" charset="0"/>
                <a:cs typeface="Lucida Grande" charset="0"/>
              </a:rPr>
              <a:t>beta2 (GWV): </a:t>
            </a:r>
            <a:r>
              <a:rPr lang="en-GB" sz="1200" dirty="0" smtClean="0">
                <a:latin typeface="Lucida Grande" charset="0"/>
                <a:ea typeface="Lucida Grande" charset="0"/>
                <a:cs typeface="Lucida Grande" charset="0"/>
              </a:rPr>
              <a:t>Minor changes</a:t>
            </a:r>
          </a:p>
          <a:p>
            <a:r>
              <a:rPr lang="en-GB" sz="1200" b="1" dirty="0" smtClean="0">
                <a:latin typeface="Lucida Grande" charset="0"/>
                <a:ea typeface="Lucida Grande" charset="0"/>
                <a:cs typeface="Lucida Grande" charset="0"/>
              </a:rPr>
              <a:t>beta3 (LGM): </a:t>
            </a:r>
            <a:r>
              <a:rPr lang="en-GB" sz="1200" dirty="0" smtClean="0">
                <a:latin typeface="Lucida Grande" charset="0"/>
                <a:ea typeface="Lucida Grande" charset="0"/>
                <a:cs typeface="Lucida Grande" charset="0"/>
              </a:rPr>
              <a:t>Re-designed and added several steps </a:t>
            </a:r>
            <a:endParaRPr lang="en-GB" sz="1200" dirty="0">
              <a:latin typeface="Lucida Grande" charset="0"/>
              <a:ea typeface="Lucida Grande" charset="0"/>
              <a:cs typeface="Lucida Grande" charset="0"/>
            </a:endParaRPr>
          </a:p>
        </p:txBody>
      </p:sp>
      <p:sp>
        <p:nvSpPr>
          <p:cNvPr id="8" name="Rectangle 7"/>
          <p:cNvSpPr/>
          <p:nvPr/>
        </p:nvSpPr>
        <p:spPr>
          <a:xfrm>
            <a:off x="252727" y="6049685"/>
            <a:ext cx="5143500" cy="1323439"/>
          </a:xfrm>
          <a:prstGeom prst="rect">
            <a:avLst/>
          </a:prstGeom>
        </p:spPr>
        <p:txBody>
          <a:bodyPr wrap="square">
            <a:spAutoFit/>
          </a:bodyPr>
          <a:lstStyle/>
          <a:p>
            <a:r>
              <a:rPr lang="en-GB" sz="2400" b="1" dirty="0" smtClean="0">
                <a:latin typeface="Lucida Grande" charset="0"/>
                <a:ea typeface="Lucida Grande" charset="0"/>
                <a:cs typeface="Lucida Grande" charset="0"/>
              </a:rPr>
              <a:t>Cite Us</a:t>
            </a:r>
          </a:p>
          <a:p>
            <a:endParaRPr lang="en-GB" sz="1400" b="1" dirty="0" smtClean="0">
              <a:latin typeface="Lucida Grande" charset="0"/>
              <a:ea typeface="Lucida Grande" charset="0"/>
              <a:cs typeface="Lucida Grande" charset="0"/>
              <a:hlinkClick r:id="rId8"/>
            </a:endParaRPr>
          </a:p>
          <a:p>
            <a:r>
              <a:rPr lang="en-GB" sz="1400" dirty="0">
                <a:latin typeface="Lucida Grande" charset="0"/>
                <a:ea typeface="Lucida Grande" charset="0"/>
                <a:cs typeface="Lucida Grande" charset="0"/>
              </a:rPr>
              <a:t>Skinner, S. P. et al. CcpNmr AnalysisAssign: a flexible platform for integrated NMR analysis. J. </a:t>
            </a:r>
            <a:r>
              <a:rPr lang="en-GB" sz="1400" dirty="0" err="1">
                <a:latin typeface="Lucida Grande" charset="0"/>
                <a:ea typeface="Lucida Grande" charset="0"/>
                <a:cs typeface="Lucida Grande" charset="0"/>
              </a:rPr>
              <a:t>Biomol</a:t>
            </a:r>
            <a:r>
              <a:rPr lang="en-GB" sz="1400" dirty="0">
                <a:latin typeface="Lucida Grande" charset="0"/>
                <a:ea typeface="Lucida Grande" charset="0"/>
                <a:cs typeface="Lucida Grande" charset="0"/>
              </a:rPr>
              <a:t>. NMR (2016). doi:10.1007/s10858-016-0060-y </a:t>
            </a:r>
            <a:endParaRPr lang="en-GB" sz="1400" dirty="0">
              <a:latin typeface="Lucida Grande" charset="0"/>
              <a:ea typeface="Lucida Grande" charset="0"/>
              <a:cs typeface="Lucida Grande" charset="0"/>
            </a:endParaRPr>
          </a:p>
        </p:txBody>
      </p:sp>
    </p:spTree>
    <p:extLst>
      <p:ext uri="{BB962C8B-B14F-4D97-AF65-F5344CB8AC3E}">
        <p14:creationId xmlns:p14="http://schemas.microsoft.com/office/powerpoint/2010/main" val="16618177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83683" y="179276"/>
            <a:ext cx="2090637" cy="461665"/>
          </a:xfrm>
          <a:prstGeom prst="rect">
            <a:avLst/>
          </a:prstGeom>
        </p:spPr>
        <p:txBody>
          <a:bodyPr wrap="none">
            <a:spAutoFit/>
          </a:bodyPr>
          <a:lstStyle/>
          <a:p>
            <a:pPr algn="ctr"/>
            <a:r>
              <a:rPr lang="en-GB" sz="2400" dirty="0">
                <a:latin typeface="Lucida Grande" charset="0"/>
                <a:ea typeface="ＭＳ 明朝" charset="-128"/>
              </a:rPr>
              <a:t>Introduction</a:t>
            </a:r>
            <a:r>
              <a:rPr lang="en-GB" sz="2400" dirty="0"/>
              <a:t> </a:t>
            </a:r>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256" y="9521998"/>
            <a:ext cx="765918" cy="765918"/>
          </a:xfrm>
          <a:prstGeom prst="rect">
            <a:avLst/>
          </a:prstGeom>
        </p:spPr>
      </p:pic>
      <p:sp>
        <p:nvSpPr>
          <p:cNvPr id="4" name="Rectangle 3"/>
          <p:cNvSpPr/>
          <p:nvPr/>
        </p:nvSpPr>
        <p:spPr>
          <a:xfrm>
            <a:off x="368748" y="8972916"/>
            <a:ext cx="4982186" cy="2308324"/>
          </a:xfrm>
          <a:prstGeom prst="rect">
            <a:avLst/>
          </a:prstGeom>
        </p:spPr>
        <p:txBody>
          <a:bodyPr wrap="square">
            <a:spAutoFit/>
          </a:bodyPr>
          <a:lstStyle/>
          <a:p>
            <a:pPr algn="just"/>
            <a:r>
              <a:rPr lang="en-GB" b="1" dirty="0">
                <a:latin typeface="Lucida Grande" charset="0"/>
                <a:ea typeface="Lucida Grande" charset="0"/>
                <a:cs typeface="Lucida Grande" charset="0"/>
              </a:rPr>
              <a:t>Start CcpNmr Analysis </a:t>
            </a:r>
            <a:r>
              <a:rPr lang="en-GB" b="1" dirty="0" smtClean="0">
                <a:latin typeface="Lucida Grande" charset="0"/>
                <a:ea typeface="Lucida Grande" charset="0"/>
                <a:cs typeface="Lucida Grande" charset="0"/>
              </a:rPr>
              <a:t>V3</a:t>
            </a:r>
          </a:p>
          <a:p>
            <a:pPr algn="just"/>
            <a:endParaRPr lang="en-GB" dirty="0" smtClean="0">
              <a:latin typeface="Lucida Grande" charset="0"/>
              <a:ea typeface="Lucida Grande" charset="0"/>
              <a:cs typeface="Lucida Grande" charset="0"/>
            </a:endParaRPr>
          </a:p>
          <a:p>
            <a:pPr algn="just"/>
            <a:r>
              <a:rPr lang="en-GB" dirty="0" smtClean="0">
                <a:latin typeface="Lucida Grande" charset="0"/>
                <a:ea typeface="Lucida Grande" charset="0"/>
                <a:cs typeface="Lucida Grande" charset="0"/>
              </a:rPr>
              <a:t>Apple users by </a:t>
            </a:r>
            <a:r>
              <a:rPr lang="en-GB" dirty="0">
                <a:latin typeface="Lucida Grande" charset="0"/>
                <a:ea typeface="Lucida Grande" charset="0"/>
                <a:cs typeface="Lucida Grande" charset="0"/>
              </a:rPr>
              <a:t>double clicking the icon </a:t>
            </a:r>
            <a:r>
              <a:rPr lang="en-GB" i="1" dirty="0" err="1" smtClean="0">
                <a:latin typeface="Lucida Grande" charset="0"/>
                <a:ea typeface="Lucida Grande" charset="0"/>
                <a:cs typeface="Lucida Grande" charset="0"/>
              </a:rPr>
              <a:t>CcpNmrAnalysis</a:t>
            </a:r>
            <a:endParaRPr lang="en-GB" i="1" dirty="0" smtClean="0">
              <a:latin typeface="Lucida Grande" charset="0"/>
              <a:ea typeface="Lucida Grande" charset="0"/>
              <a:cs typeface="Lucida Grande" charset="0"/>
            </a:endParaRPr>
          </a:p>
          <a:p>
            <a:pPr algn="just"/>
            <a:endParaRPr lang="en-GB" i="1" dirty="0" smtClean="0">
              <a:latin typeface="Lucida Grande" charset="0"/>
              <a:ea typeface="Lucida Grande" charset="0"/>
              <a:cs typeface="Lucida Grande" charset="0"/>
            </a:endParaRPr>
          </a:p>
          <a:p>
            <a:pPr algn="just"/>
            <a:r>
              <a:rPr lang="en-GB" dirty="0" smtClean="0">
                <a:latin typeface="Lucida Grande" charset="0"/>
                <a:ea typeface="Lucida Grande" charset="0"/>
                <a:cs typeface="Lucida Grande" charset="0"/>
              </a:rPr>
              <a:t>Linux users by using the terminal  command: </a:t>
            </a:r>
            <a:r>
              <a:rPr lang="en-GB" i="1" dirty="0" smtClean="0">
                <a:latin typeface="Lucida Grande" charset="0"/>
                <a:ea typeface="Lucida Grande" charset="0"/>
                <a:cs typeface="Lucida Grande" charset="0"/>
              </a:rPr>
              <a:t>bin/assign</a:t>
            </a:r>
            <a:r>
              <a:rPr lang="en-GB" dirty="0" smtClean="0">
                <a:latin typeface="Lucida Grande" charset="0"/>
                <a:ea typeface="Lucida Grande" charset="0"/>
                <a:cs typeface="Lucida Grande" charset="0"/>
              </a:rPr>
              <a:t>  </a:t>
            </a:r>
          </a:p>
          <a:p>
            <a:pPr algn="just"/>
            <a:endParaRPr lang="en-GB" dirty="0">
              <a:latin typeface="Lucida Grande" charset="0"/>
              <a:ea typeface="Lucida Grande" charset="0"/>
              <a:cs typeface="Lucida Grande" charset="0"/>
            </a:endParaRPr>
          </a:p>
        </p:txBody>
      </p:sp>
      <p:sp>
        <p:nvSpPr>
          <p:cNvPr id="5" name="Slide Number Placeholder 4"/>
          <p:cNvSpPr>
            <a:spLocks noGrp="1"/>
          </p:cNvSpPr>
          <p:nvPr>
            <p:ph type="sldNum" sz="quarter" idx="12"/>
          </p:nvPr>
        </p:nvSpPr>
        <p:spPr/>
        <p:txBody>
          <a:bodyPr/>
          <a:lstStyle/>
          <a:p>
            <a:fld id="{EAB789F6-3BD3-1645-B8E5-7AE28DC0F5BB}" type="slidenum">
              <a:rPr lang="en-US" smtClean="0"/>
              <a:t>1</a:t>
            </a:fld>
            <a:endParaRPr lang="en-US"/>
          </a:p>
        </p:txBody>
      </p:sp>
      <p:sp>
        <p:nvSpPr>
          <p:cNvPr id="12" name="Rectangle 11"/>
          <p:cNvSpPr/>
          <p:nvPr/>
        </p:nvSpPr>
        <p:spPr>
          <a:xfrm>
            <a:off x="321541" y="1170941"/>
            <a:ext cx="6214918" cy="3693319"/>
          </a:xfrm>
          <a:prstGeom prst="rect">
            <a:avLst/>
          </a:prstGeom>
        </p:spPr>
        <p:txBody>
          <a:bodyPr wrap="square">
            <a:spAutoFit/>
          </a:bodyPr>
          <a:lstStyle/>
          <a:p>
            <a:pPr algn="just">
              <a:lnSpc>
                <a:spcPct val="150000"/>
              </a:lnSpc>
            </a:pPr>
            <a:r>
              <a:rPr lang="en-US" sz="1200" dirty="0" smtClean="0">
                <a:latin typeface="Lucida Grande" charset="0"/>
                <a:ea typeface="Lucida Grande" charset="0"/>
                <a:cs typeface="Lucida Grande" charset="0"/>
              </a:rPr>
              <a:t>This tutorial will guide you through basic operations of CcpNmr Analysis Version 3.  The tutorial is divided into sections, each of them will have a set of simple  actions. Each page of this tutorial will correspond to a single operation, you will see a descriptive image on top and its full description below. </a:t>
            </a:r>
          </a:p>
          <a:p>
            <a:pPr algn="just">
              <a:lnSpc>
                <a:spcPct val="150000"/>
              </a:lnSpc>
            </a:pPr>
            <a:r>
              <a:rPr lang="en-US" sz="1200" dirty="0" smtClean="0">
                <a:latin typeface="Lucida Grande" charset="0"/>
                <a:ea typeface="Lucida Grande" charset="0"/>
                <a:cs typeface="Lucida Grande" charset="0"/>
              </a:rPr>
              <a:t>When </a:t>
            </a:r>
            <a:r>
              <a:rPr lang="en-US" sz="1200" dirty="0">
                <a:latin typeface="Lucida Grande" charset="0"/>
                <a:ea typeface="Lucida Grande" charset="0"/>
                <a:cs typeface="Lucida Grande" charset="0"/>
              </a:rPr>
              <a:t>you open the program you will see a large display area, with a sidebar to the left and a </a:t>
            </a:r>
            <a:r>
              <a:rPr lang="en-US" sz="1200" dirty="0" smtClean="0">
                <a:latin typeface="Lucida Grande" charset="0"/>
                <a:ea typeface="Lucida Grande" charset="0"/>
                <a:cs typeface="Lucida Grande" charset="0"/>
              </a:rPr>
              <a:t>menu bar </a:t>
            </a:r>
            <a:r>
              <a:rPr lang="en-US" sz="1200" dirty="0">
                <a:latin typeface="Lucida Grande" charset="0"/>
                <a:ea typeface="Lucida Grande" charset="0"/>
                <a:cs typeface="Lucida Grande" charset="0"/>
              </a:rPr>
              <a:t>at the top. All the displays, tables, etc. go into the </a:t>
            </a:r>
            <a:r>
              <a:rPr lang="en-US" sz="1200" dirty="0" smtClean="0">
                <a:latin typeface="Lucida Grande" charset="0"/>
                <a:ea typeface="Lucida Grande" charset="0"/>
                <a:cs typeface="Lucida Grande" charset="0"/>
              </a:rPr>
              <a:t>display area a new “module”. </a:t>
            </a:r>
            <a:r>
              <a:rPr lang="en-US" sz="1200" dirty="0">
                <a:latin typeface="Lucida Grande" charset="0"/>
                <a:ea typeface="Lucida Grande" charset="0"/>
                <a:cs typeface="Lucida Grande" charset="0"/>
              </a:rPr>
              <a:t>The sidebar shows the data in your project and lets you edit data items, create new ones, and drag the items into the display area to </a:t>
            </a:r>
            <a:r>
              <a:rPr lang="en-US" sz="1200" dirty="0" smtClean="0">
                <a:latin typeface="Lucida Grande" charset="0"/>
                <a:ea typeface="Lucida Grande" charset="0"/>
                <a:cs typeface="Lucida Grande" charset="0"/>
              </a:rPr>
              <a:t>display them as a module. </a:t>
            </a:r>
            <a:r>
              <a:rPr lang="en-US" sz="1200" dirty="0">
                <a:latin typeface="Lucida Grande" charset="0"/>
                <a:ea typeface="Lucida Grande" charset="0"/>
                <a:cs typeface="Lucida Grande" charset="0"/>
              </a:rPr>
              <a:t>The </a:t>
            </a:r>
            <a:r>
              <a:rPr lang="en-US" sz="1200" dirty="0" smtClean="0">
                <a:latin typeface="Lucida Grande" charset="0"/>
                <a:ea typeface="Lucida Grande" charset="0"/>
                <a:cs typeface="Lucida Grande" charset="0"/>
              </a:rPr>
              <a:t>menu bar </a:t>
            </a:r>
            <a:r>
              <a:rPr lang="en-US" sz="1200" dirty="0">
                <a:latin typeface="Lucida Grande" charset="0"/>
                <a:ea typeface="Lucida Grande" charset="0"/>
                <a:cs typeface="Lucida Grande" charset="0"/>
              </a:rPr>
              <a:t>lets you start actions and action modules. You can also start actions by two-key keyboard shortcuts, using the right mouse button, or from buttons and icons in the </a:t>
            </a:r>
            <a:r>
              <a:rPr lang="en-US" sz="1200" dirty="0" smtClean="0">
                <a:latin typeface="Lucida Grande" charset="0"/>
                <a:ea typeface="Lucida Grande" charset="0"/>
                <a:cs typeface="Lucida Grande" charset="0"/>
              </a:rPr>
              <a:t>application.</a:t>
            </a:r>
          </a:p>
          <a:p>
            <a:pPr algn="just">
              <a:lnSpc>
                <a:spcPct val="150000"/>
              </a:lnSpc>
            </a:pP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p:txBody>
      </p:sp>
    </p:spTree>
    <p:extLst>
      <p:ext uri="{BB962C8B-B14F-4D97-AF65-F5344CB8AC3E}">
        <p14:creationId xmlns:p14="http://schemas.microsoft.com/office/powerpoint/2010/main" val="2907760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45694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018197" y="179276"/>
            <a:ext cx="2821606" cy="738792"/>
          </a:xfrm>
          <a:prstGeom prst="rect">
            <a:avLst/>
          </a:prstGeom>
        </p:spPr>
        <p:txBody>
          <a:bodyPr wrap="none">
            <a:spAutoFit/>
          </a:bodyPr>
          <a:lstStyle/>
          <a:p>
            <a:pPr algn="ctr"/>
            <a:r>
              <a:rPr lang="en-GB" sz="2400" b="1" dirty="0">
                <a:latin typeface="Lucida Grande" charset="0"/>
                <a:ea typeface="ＭＳ 明朝" charset="-128"/>
              </a:rPr>
              <a:t>Loading spectra </a:t>
            </a:r>
          </a:p>
          <a:p>
            <a:pPr algn="ctr"/>
            <a:endParaRPr lang="en-US" sz="1801" dirty="0"/>
          </a:p>
        </p:txBody>
      </p:sp>
      <p:sp>
        <p:nvSpPr>
          <p:cNvPr id="11" name="Rectangle 10"/>
          <p:cNvSpPr/>
          <p:nvPr/>
        </p:nvSpPr>
        <p:spPr>
          <a:xfrm>
            <a:off x="0" y="5830670"/>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A</a:t>
            </a:r>
            <a:endParaRPr lang="en-US" sz="1801" dirty="0"/>
          </a:p>
        </p:txBody>
      </p:sp>
      <p:sp>
        <p:nvSpPr>
          <p:cNvPr id="12" name="Rectangle 11"/>
          <p:cNvSpPr/>
          <p:nvPr/>
        </p:nvSpPr>
        <p:spPr>
          <a:xfrm>
            <a:off x="648311" y="5830670"/>
            <a:ext cx="6001195" cy="2400657"/>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a:t>
            </a:r>
            <a:r>
              <a:rPr lang="en-US" sz="1200" b="1" dirty="0" smtClean="0">
                <a:latin typeface="Lucida Grande" charset="0"/>
                <a:ea typeface="Lucida Grande" charset="0"/>
                <a:cs typeface="Lucida Grande" charset="0"/>
              </a:rPr>
              <a:t>drop the spectra </a:t>
            </a:r>
            <a:r>
              <a:rPr lang="en-US" sz="1200" b="1" dirty="0">
                <a:latin typeface="Lucida Grande" charset="0"/>
                <a:ea typeface="Lucida Grande" charset="0"/>
                <a:cs typeface="Lucida Grande" charset="0"/>
              </a:rPr>
              <a:t>into the </a:t>
            </a:r>
            <a:r>
              <a:rPr lang="en-US" sz="1200" b="1" dirty="0" smtClean="0">
                <a:latin typeface="Lucida Grande" charset="0"/>
                <a:ea typeface="Lucida Grande" charset="0"/>
                <a:cs typeface="Lucida Grande" charset="0"/>
              </a:rPr>
              <a:t>sidebar or drop area.</a:t>
            </a:r>
          </a:p>
          <a:p>
            <a:pPr marL="171450" indent="-171450">
              <a:buFont typeface="Arial" charset="0"/>
              <a:buChar char="•"/>
            </a:pPr>
            <a:r>
              <a:rPr lang="en-US" sz="1200" dirty="0" smtClean="0">
                <a:latin typeface="LucidaGrande" charset="0"/>
              </a:rPr>
              <a:t>Find the </a:t>
            </a:r>
            <a:r>
              <a:rPr lang="en-US" sz="1200" dirty="0" err="1" smtClean="0">
                <a:latin typeface="LucidaGrande" charset="0"/>
              </a:rPr>
              <a:t>hsqc</a:t>
            </a:r>
            <a:r>
              <a:rPr lang="en-US" sz="1200" dirty="0" smtClean="0">
                <a:latin typeface="LucidaGrande" charset="0"/>
              </a:rPr>
              <a:t> on the demo spectra directory (</a:t>
            </a:r>
            <a:r>
              <a:rPr lang="en-US" sz="1200" dirty="0" smtClean="0">
                <a:latin typeface="Lucida Grande" charset="0"/>
                <a:ea typeface="Lucida Grande" charset="0"/>
                <a:cs typeface="Lucida Grande" charset="0"/>
              </a:rPr>
              <a:t>AnalysisV3/data/CcpnSec5BBTutorial/sec5spectra)</a:t>
            </a:r>
          </a:p>
          <a:p>
            <a:pPr marL="171450" indent="-171450">
              <a:buFont typeface="Arial" charset="0"/>
              <a:buChar char="•"/>
            </a:pPr>
            <a:r>
              <a:rPr lang="en-US" sz="1200" dirty="0">
                <a:latin typeface="LucidaGrande" charset="0"/>
              </a:rPr>
              <a:t>select </a:t>
            </a:r>
            <a:r>
              <a:rPr lang="en-US" sz="1200" dirty="0" smtClean="0">
                <a:latin typeface="LucidaGrande" charset="0"/>
              </a:rPr>
              <a:t>it in finder </a:t>
            </a:r>
            <a:r>
              <a:rPr lang="en-US" sz="1200" dirty="0">
                <a:latin typeface="LucidaGrande" charset="0"/>
              </a:rPr>
              <a:t>and drag </a:t>
            </a:r>
            <a:r>
              <a:rPr lang="en-US" sz="1200" dirty="0" smtClean="0">
                <a:latin typeface="LucidaGrande" charset="0"/>
              </a:rPr>
              <a:t>it onto </a:t>
            </a:r>
            <a:r>
              <a:rPr lang="en-US" sz="1200" dirty="0">
                <a:latin typeface="LucidaGrande" charset="0"/>
              </a:rPr>
              <a:t>the sidebar or drop area</a:t>
            </a:r>
            <a:r>
              <a:rPr lang="en-US" sz="1200" dirty="0" smtClean="0">
                <a:latin typeface="LucidaGrande" charset="0"/>
              </a:rPr>
              <a:t>.</a:t>
            </a:r>
            <a:r>
              <a:rPr lang="en-US" sz="1200" dirty="0">
                <a:latin typeface="LucidaGrande" charset="0"/>
              </a:rPr>
              <a:t/>
            </a:r>
            <a:br>
              <a:rPr lang="en-US" sz="1200" dirty="0">
                <a:latin typeface="LucidaGrande" charset="0"/>
              </a:rPr>
            </a:br>
            <a:endParaRPr lang="en-US" sz="1200" dirty="0" smtClean="0">
              <a:latin typeface="LucidaGrande" charset="0"/>
            </a:endParaRPr>
          </a:p>
          <a:p>
            <a:pPr algn="just"/>
            <a:r>
              <a:rPr lang="en-US" sz="1200" dirty="0" smtClean="0">
                <a:latin typeface="LucidaGrande" charset="0"/>
              </a:rPr>
              <a:t>If you drop it on drop area, the spectrum will be displayed immediately, if you drop on sidebar you will need an extra step to display it (1B).</a:t>
            </a:r>
          </a:p>
          <a:p>
            <a:pPr algn="just"/>
            <a:r>
              <a:rPr lang="en-US" sz="1200" dirty="0" smtClean="0">
                <a:latin typeface="LucidaGrande" charset="0"/>
              </a:rPr>
              <a:t>You </a:t>
            </a:r>
            <a:r>
              <a:rPr lang="en-US" sz="1200" dirty="0">
                <a:latin typeface="LucidaGrande" charset="0"/>
              </a:rPr>
              <a:t>will </a:t>
            </a:r>
            <a:r>
              <a:rPr lang="en-US" sz="1200" dirty="0" smtClean="0">
                <a:latin typeface="LucidaGrande" charset="0"/>
              </a:rPr>
              <a:t>also see </a:t>
            </a:r>
            <a:r>
              <a:rPr lang="en-US" sz="1200" dirty="0">
                <a:latin typeface="LucidaGrande" charset="0"/>
              </a:rPr>
              <a:t>a </a:t>
            </a:r>
            <a:r>
              <a:rPr lang="en-US" sz="1200" dirty="0" smtClean="0">
                <a:latin typeface="LucidaGrande" charset="0"/>
              </a:rPr>
              <a:t>arrow </a:t>
            </a:r>
            <a:r>
              <a:rPr lang="en-US" sz="1200" dirty="0">
                <a:latin typeface="LucidaGrande" charset="0"/>
              </a:rPr>
              <a:t>appear next to the Spectra label in the </a:t>
            </a:r>
            <a:r>
              <a:rPr lang="en-US" sz="1200" dirty="0" smtClean="0">
                <a:latin typeface="LucidaGrande" charset="0"/>
              </a:rPr>
              <a:t>sidebar </a:t>
            </a:r>
            <a:r>
              <a:rPr lang="en-US" sz="1200" dirty="0">
                <a:latin typeface="LucidaGrande" charset="0"/>
              </a:rPr>
              <a:t>showing that the </a:t>
            </a:r>
            <a:r>
              <a:rPr lang="en-US" sz="1200" dirty="0" smtClean="0">
                <a:latin typeface="LucidaGrande" charset="0"/>
              </a:rPr>
              <a:t>spectrum has </a:t>
            </a:r>
            <a:r>
              <a:rPr lang="en-US" sz="1200" dirty="0">
                <a:latin typeface="LucidaGrande" charset="0"/>
              </a:rPr>
              <a:t>been </a:t>
            </a:r>
            <a:r>
              <a:rPr lang="en-US" sz="1200" dirty="0" smtClean="0">
                <a:latin typeface="LucidaGrande" charset="0"/>
              </a:rPr>
              <a:t>loaded. </a:t>
            </a:r>
            <a:endParaRPr lang="en-US" sz="1200" dirty="0">
              <a:latin typeface="LucidaGrande" charset="0"/>
            </a:endParaRPr>
          </a:p>
          <a:p>
            <a:endParaRPr lang="en-US" sz="1200" dirty="0" smtClean="0">
              <a:latin typeface="LucidaGrande" charset="0"/>
            </a:endParaRPr>
          </a:p>
          <a:p>
            <a:r>
              <a:rPr lang="en-US" sz="1200" b="1" dirty="0">
                <a:latin typeface="Lucida Grande" charset="0"/>
                <a:ea typeface="Lucida Grande" charset="0"/>
                <a:cs typeface="Lucida Grande" charset="0"/>
              </a:rPr>
              <a:t/>
            </a:r>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4" name="Rectangle 3"/>
          <p:cNvSpPr/>
          <p:nvPr/>
        </p:nvSpPr>
        <p:spPr>
          <a:xfrm>
            <a:off x="139966" y="1099646"/>
            <a:ext cx="7134547" cy="307777"/>
          </a:xfrm>
          <a:prstGeom prst="rect">
            <a:avLst/>
          </a:prstGeom>
        </p:spPr>
        <p:txBody>
          <a:bodyPr wrap="square">
            <a:spAutoFit/>
          </a:bodyPr>
          <a:lstStyle/>
          <a:p>
            <a:r>
              <a:rPr lang="en-US" sz="1400" dirty="0" smtClean="0">
                <a:latin typeface="Lucida Grande" charset="0"/>
                <a:ea typeface="Lucida Grande" charset="0"/>
                <a:cs typeface="Lucida Grande" charset="0"/>
              </a:rPr>
              <a:t>Spectra location : AnalysisV3/data/CcpnSec5BBTutorial/sec5spectra</a:t>
            </a:r>
            <a:endParaRPr lang="en-US" sz="14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2</a:t>
            </a:fld>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66" y="1661924"/>
            <a:ext cx="4552741" cy="277522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7697" y="1661924"/>
            <a:ext cx="2512233" cy="2775222"/>
          </a:xfrm>
          <a:prstGeom prst="rect">
            <a:avLst/>
          </a:prstGeom>
        </p:spPr>
      </p:pic>
      <p:grpSp>
        <p:nvGrpSpPr>
          <p:cNvPr id="6" name="Group 5"/>
          <p:cNvGrpSpPr/>
          <p:nvPr/>
        </p:nvGrpSpPr>
        <p:grpSpPr>
          <a:xfrm>
            <a:off x="3349173" y="3663850"/>
            <a:ext cx="2559058" cy="391689"/>
            <a:chOff x="3633924" y="1435206"/>
            <a:chExt cx="2559058" cy="391689"/>
          </a:xfrm>
        </p:grpSpPr>
        <p:sp>
          <p:nvSpPr>
            <p:cNvPr id="14" name="Down Arrow 13"/>
            <p:cNvSpPr/>
            <p:nvPr/>
          </p:nvSpPr>
          <p:spPr>
            <a:xfrm rot="4990052" flipH="1">
              <a:off x="3882807" y="1186323"/>
              <a:ext cx="391689" cy="889455"/>
            </a:xfrm>
            <a:prstGeom prst="downArrow">
              <a:avLst>
                <a:gd name="adj1" fmla="val 29260"/>
                <a:gd name="adj2" fmla="val 61156"/>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6" name="Rectangle 15"/>
            <p:cNvSpPr/>
            <p:nvPr/>
          </p:nvSpPr>
          <p:spPr>
            <a:xfrm>
              <a:off x="4539671" y="1477179"/>
              <a:ext cx="1653311" cy="225393"/>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pic>
        <p:nvPicPr>
          <p:cNvPr id="20" name="Picture 19"/>
          <p:cNvPicPr>
            <a:picLocks noChangeAspect="1"/>
          </p:cNvPicPr>
          <p:nvPr/>
        </p:nvPicPr>
        <p:blipFill>
          <a:blip r:embed="rId5"/>
          <a:stretch>
            <a:fillRect/>
          </a:stretch>
        </p:blipFill>
        <p:spPr>
          <a:xfrm>
            <a:off x="1816010" y="8173691"/>
            <a:ext cx="2438910" cy="2937296"/>
          </a:xfrm>
          <a:prstGeom prst="rect">
            <a:avLst/>
          </a:prstGeom>
        </p:spPr>
      </p:pic>
      <p:sp>
        <p:nvSpPr>
          <p:cNvPr id="21" name="Rectangle 20"/>
          <p:cNvSpPr/>
          <p:nvPr/>
        </p:nvSpPr>
        <p:spPr>
          <a:xfrm>
            <a:off x="2249893" y="8756759"/>
            <a:ext cx="1079140" cy="192688"/>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18429228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45694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018197" y="179276"/>
            <a:ext cx="2821606" cy="738792"/>
          </a:xfrm>
          <a:prstGeom prst="rect">
            <a:avLst/>
          </a:prstGeom>
        </p:spPr>
        <p:txBody>
          <a:bodyPr wrap="none">
            <a:spAutoFit/>
          </a:bodyPr>
          <a:lstStyle/>
          <a:p>
            <a:pPr algn="ctr"/>
            <a:r>
              <a:rPr lang="en-GB" sz="2400" b="1" dirty="0">
                <a:latin typeface="Lucida Grande" charset="0"/>
                <a:ea typeface="ＭＳ 明朝" charset="-128"/>
              </a:rPr>
              <a:t>Loading spectra </a:t>
            </a:r>
          </a:p>
          <a:p>
            <a:pPr algn="ctr"/>
            <a:endParaRPr lang="en-US" sz="1801" dirty="0"/>
          </a:p>
        </p:txBody>
      </p:sp>
      <p:sp>
        <p:nvSpPr>
          <p:cNvPr id="12" name="Rectangle 11"/>
          <p:cNvSpPr/>
          <p:nvPr/>
        </p:nvSpPr>
        <p:spPr>
          <a:xfrm>
            <a:off x="648311" y="5830670"/>
            <a:ext cx="6001195" cy="2031325"/>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a:t>
            </a:r>
            <a:r>
              <a:rPr lang="en-US" sz="1200" b="1" dirty="0" smtClean="0">
                <a:latin typeface="Lucida Grande" charset="0"/>
                <a:ea typeface="Lucida Grande" charset="0"/>
                <a:cs typeface="Lucida Grande" charset="0"/>
              </a:rPr>
              <a:t>drop the spectra From the </a:t>
            </a:r>
            <a:r>
              <a:rPr lang="en-US" sz="1200" b="1" dirty="0">
                <a:latin typeface="Lucida Grande" charset="0"/>
                <a:ea typeface="Lucida Grande" charset="0"/>
                <a:cs typeface="Lucida Grande" charset="0"/>
              </a:rPr>
              <a:t>sidebar </a:t>
            </a:r>
            <a:r>
              <a:rPr lang="en-US" sz="1200" b="1" dirty="0" smtClean="0">
                <a:latin typeface="Lucida Grande" charset="0"/>
                <a:ea typeface="Lucida Grande" charset="0"/>
                <a:cs typeface="Lucida Grande" charset="0"/>
              </a:rPr>
              <a:t>to the drop area.</a:t>
            </a:r>
          </a:p>
          <a:p>
            <a:pPr marL="171450" indent="-171450">
              <a:buFont typeface="Arial" charset="0"/>
              <a:buChar char="•"/>
            </a:pPr>
            <a:r>
              <a:rPr lang="en-US" sz="1200" dirty="0" smtClean="0">
                <a:latin typeface="LucidaGrande" charset="0"/>
              </a:rPr>
              <a:t>Select the spectrum you want to display </a:t>
            </a:r>
            <a:r>
              <a:rPr lang="en-US" sz="1200" dirty="0">
                <a:latin typeface="LucidaGrande" charset="0"/>
              </a:rPr>
              <a:t>on sidebar</a:t>
            </a:r>
            <a:endParaRPr lang="en-US" sz="1200" dirty="0" smtClean="0">
              <a:latin typeface="LucidaGrande" charset="0"/>
            </a:endParaRPr>
          </a:p>
          <a:p>
            <a:pPr marL="171450" indent="-171450">
              <a:buFont typeface="Arial" charset="0"/>
              <a:buChar char="•"/>
            </a:pPr>
            <a:r>
              <a:rPr lang="en-US" sz="1200" dirty="0" smtClean="0">
                <a:latin typeface="LucidaGrande" charset="0"/>
              </a:rPr>
              <a:t>Drag and drop it to the main drop area</a:t>
            </a:r>
          </a:p>
          <a:p>
            <a:pPr marL="171450" indent="-171450">
              <a:buFont typeface="Arial" charset="0"/>
              <a:buChar char="•"/>
            </a:pPr>
            <a:endParaRPr lang="en-US" sz="1200" dirty="0" smtClean="0">
              <a:latin typeface="LucidaGrande" charset="0"/>
            </a:endParaRPr>
          </a:p>
          <a:p>
            <a:r>
              <a:rPr lang="en-US" sz="1200" dirty="0" smtClean="0">
                <a:latin typeface="LucidaGrande" charset="0"/>
              </a:rPr>
              <a:t>Alternatively:</a:t>
            </a:r>
          </a:p>
          <a:p>
            <a:pPr marL="171450" indent="-171450">
              <a:buFont typeface="Arial" charset="0"/>
              <a:buChar char="•"/>
            </a:pPr>
            <a:r>
              <a:rPr lang="en-US" sz="1200" dirty="0" smtClean="0">
                <a:latin typeface="LucidaGrande" charset="0"/>
              </a:rPr>
              <a:t> right click on the sidebar item:</a:t>
            </a:r>
          </a:p>
          <a:p>
            <a:pPr marL="171450" indent="-171450">
              <a:buFont typeface="Arial" charset="0"/>
              <a:buChar char="•"/>
            </a:pPr>
            <a:r>
              <a:rPr lang="en-US" sz="1200" dirty="0" smtClean="0">
                <a:latin typeface="LucidaGrande" charset="0"/>
              </a:rPr>
              <a:t> click on open as module</a:t>
            </a:r>
          </a:p>
          <a:p>
            <a:pPr marL="171450" indent="-171450">
              <a:buFont typeface="Arial" charset="0"/>
              <a:buChar char="•"/>
            </a:pPr>
            <a:endParaRPr lang="en-US" sz="1200" dirty="0" smtClean="0">
              <a:latin typeface="LucidaGrande" charset="0"/>
            </a:endParaRPr>
          </a:p>
          <a:p>
            <a:r>
              <a:rPr lang="en-US" sz="1200" b="1" dirty="0">
                <a:latin typeface="Lucida Grande" charset="0"/>
                <a:ea typeface="Lucida Grande" charset="0"/>
                <a:cs typeface="Lucida Grande" charset="0"/>
              </a:rPr>
              <a:t/>
            </a:r>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3</a:t>
            </a:fld>
            <a:endParaRPr lang="en-US"/>
          </a:p>
        </p:txBody>
      </p:sp>
      <p:sp>
        <p:nvSpPr>
          <p:cNvPr id="18" name="Rectangle 17"/>
          <p:cNvSpPr/>
          <p:nvPr/>
        </p:nvSpPr>
        <p:spPr>
          <a:xfrm>
            <a:off x="139966" y="5830670"/>
            <a:ext cx="592646" cy="461665"/>
          </a:xfrm>
          <a:prstGeom prst="rect">
            <a:avLst/>
          </a:prstGeom>
        </p:spPr>
        <p:txBody>
          <a:bodyPr wrap="square">
            <a:spAutoFit/>
          </a:bodyPr>
          <a:lstStyle/>
          <a:p>
            <a:pPr algn="ctr"/>
            <a:r>
              <a:rPr lang="en-GB" sz="2400" dirty="0" smtClean="0">
                <a:latin typeface="Lucida Grande" charset="0"/>
                <a:ea typeface="ＭＳ 明朝" charset="-128"/>
              </a:rPr>
              <a:t>1</a:t>
            </a:r>
            <a:r>
              <a:rPr lang="en-GB" sz="1401" dirty="0">
                <a:latin typeface="Lucida Grande" charset="0"/>
                <a:ea typeface="ＭＳ 明朝" charset="-128"/>
              </a:rPr>
              <a:t>B</a:t>
            </a:r>
            <a:endParaRPr lang="en-US" sz="1801" dirty="0"/>
          </a:p>
        </p:txBody>
      </p:sp>
      <p:grpSp>
        <p:nvGrpSpPr>
          <p:cNvPr id="8" name="Group 7"/>
          <p:cNvGrpSpPr/>
          <p:nvPr/>
        </p:nvGrpSpPr>
        <p:grpSpPr>
          <a:xfrm>
            <a:off x="477982" y="1379436"/>
            <a:ext cx="5615411" cy="3788536"/>
            <a:chOff x="652867" y="1168680"/>
            <a:chExt cx="5615411" cy="3788536"/>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67" y="1169801"/>
              <a:ext cx="5615411" cy="3787415"/>
            </a:xfrm>
            <a:prstGeom prst="rect">
              <a:avLst/>
            </a:prstGeom>
          </p:spPr>
        </p:pic>
        <p:sp>
          <p:nvSpPr>
            <p:cNvPr id="19" name="Bent Arrow 18"/>
            <p:cNvSpPr/>
            <p:nvPr/>
          </p:nvSpPr>
          <p:spPr>
            <a:xfrm rot="3181470">
              <a:off x="1346376" y="1600096"/>
              <a:ext cx="1680282" cy="817450"/>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Rectangle 20"/>
            <p:cNvSpPr/>
            <p:nvPr/>
          </p:nvSpPr>
          <p:spPr>
            <a:xfrm flipV="1">
              <a:off x="901946" y="1615668"/>
              <a:ext cx="452721" cy="98832"/>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3" name="Rectangle 2"/>
          <p:cNvSpPr/>
          <p:nvPr/>
        </p:nvSpPr>
        <p:spPr>
          <a:xfrm>
            <a:off x="377605" y="1061875"/>
            <a:ext cx="2425664" cy="307777"/>
          </a:xfrm>
          <a:prstGeom prst="rect">
            <a:avLst/>
          </a:prstGeom>
        </p:spPr>
        <p:txBody>
          <a:bodyPr wrap="none">
            <a:spAutoFit/>
          </a:bodyPr>
          <a:lstStyle/>
          <a:p>
            <a:r>
              <a:rPr lang="en-US" sz="1400" dirty="0">
                <a:latin typeface="Lucida Grande" charset="0"/>
                <a:ea typeface="Lucida Grande" charset="0"/>
                <a:cs typeface="Lucida Grande" charset="0"/>
              </a:rPr>
              <a:t>Drag &amp; drop </a:t>
            </a:r>
            <a:r>
              <a:rPr lang="en-US" sz="1400" dirty="0" smtClean="0">
                <a:latin typeface="Lucida Grande" charset="0"/>
                <a:ea typeface="Lucida Grande" charset="0"/>
                <a:cs typeface="Lucida Grande" charset="0"/>
              </a:rPr>
              <a:t>from Sidebar</a:t>
            </a:r>
            <a:endParaRPr lang="en-GB" sz="1400" dirty="0"/>
          </a:p>
        </p:txBody>
      </p:sp>
      <p:pic>
        <p:nvPicPr>
          <p:cNvPr id="22" name="Picture 21"/>
          <p:cNvPicPr>
            <a:picLocks noChangeAspect="1"/>
          </p:cNvPicPr>
          <p:nvPr/>
        </p:nvPicPr>
        <p:blipFill>
          <a:blip r:embed="rId4"/>
          <a:stretch>
            <a:fillRect/>
          </a:stretch>
        </p:blipFill>
        <p:spPr>
          <a:xfrm>
            <a:off x="953421" y="8475059"/>
            <a:ext cx="4381431" cy="1919429"/>
          </a:xfrm>
          <a:prstGeom prst="rect">
            <a:avLst/>
          </a:prstGeom>
        </p:spPr>
      </p:pic>
      <p:sp>
        <p:nvSpPr>
          <p:cNvPr id="23" name="Rectangle 22"/>
          <p:cNvSpPr/>
          <p:nvPr/>
        </p:nvSpPr>
        <p:spPr>
          <a:xfrm>
            <a:off x="2843482" y="8076662"/>
            <a:ext cx="2541080" cy="307777"/>
          </a:xfrm>
          <a:prstGeom prst="rect">
            <a:avLst/>
          </a:prstGeom>
        </p:spPr>
        <p:txBody>
          <a:bodyPr wrap="none">
            <a:spAutoFit/>
          </a:bodyPr>
          <a:lstStyle/>
          <a:p>
            <a:r>
              <a:rPr lang="en-US" sz="1400" dirty="0" smtClean="0">
                <a:latin typeface="Lucida Grande" charset="0"/>
                <a:ea typeface="Lucida Grande" charset="0"/>
                <a:cs typeface="Lucida Grande" charset="0"/>
              </a:rPr>
              <a:t>Right Click </a:t>
            </a:r>
            <a:r>
              <a:rPr lang="en-US" sz="1400" smtClean="0">
                <a:latin typeface="Lucida Grande" charset="0"/>
                <a:ea typeface="Lucida Grande" charset="0"/>
                <a:cs typeface="Lucida Grande" charset="0"/>
              </a:rPr>
              <a:t>on Sidebar Item</a:t>
            </a:r>
            <a:endParaRPr lang="en-GB" sz="1400" dirty="0"/>
          </a:p>
        </p:txBody>
      </p:sp>
    </p:spTree>
    <p:extLst>
      <p:ext uri="{BB962C8B-B14F-4D97-AF65-F5344CB8AC3E}">
        <p14:creationId xmlns:p14="http://schemas.microsoft.com/office/powerpoint/2010/main" val="2518269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5"/>
            <a:ext cx="6858000" cy="67563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018197" y="179276"/>
            <a:ext cx="2821606" cy="738792"/>
          </a:xfrm>
          <a:prstGeom prst="rect">
            <a:avLst/>
          </a:prstGeom>
        </p:spPr>
        <p:txBody>
          <a:bodyPr wrap="none">
            <a:spAutoFit/>
          </a:bodyPr>
          <a:lstStyle/>
          <a:p>
            <a:pPr algn="ctr"/>
            <a:r>
              <a:rPr lang="en-GB" sz="2400" b="1" dirty="0">
                <a:latin typeface="Lucida Grande" charset="0"/>
                <a:ea typeface="ＭＳ 明朝" charset="-128"/>
              </a:rPr>
              <a:t>Loading spectra </a:t>
            </a:r>
          </a:p>
          <a:p>
            <a:pPr algn="ctr"/>
            <a:endParaRPr lang="en-US" sz="1801" dirty="0"/>
          </a:p>
        </p:txBody>
      </p:sp>
      <p:sp>
        <p:nvSpPr>
          <p:cNvPr id="12" name="Rectangle 11"/>
          <p:cNvSpPr/>
          <p:nvPr/>
        </p:nvSpPr>
        <p:spPr>
          <a:xfrm>
            <a:off x="741830" y="7595798"/>
            <a:ext cx="6001195" cy="2585323"/>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Display more spectra.</a:t>
            </a:r>
          </a:p>
          <a:p>
            <a:pPr marL="171450" indent="-171450">
              <a:buFont typeface="Arial" charset="0"/>
              <a:buChar char="•"/>
            </a:pPr>
            <a:r>
              <a:rPr lang="en-US" sz="1200" dirty="0" smtClean="0">
                <a:latin typeface="LucidaGrande" charset="0"/>
              </a:rPr>
              <a:t>Add a new spectrum to the project (like 1A), for example the </a:t>
            </a:r>
            <a:r>
              <a:rPr lang="en-US" sz="1200" dirty="0" err="1" smtClean="0">
                <a:latin typeface="LucidaGrande" charset="0"/>
              </a:rPr>
              <a:t>hnca</a:t>
            </a:r>
            <a:endParaRPr lang="en-US" sz="1200" dirty="0" smtClean="0">
              <a:latin typeface="LucidaGrande" charset="0"/>
            </a:endParaRPr>
          </a:p>
          <a:p>
            <a:pPr marL="171450" indent="-171450">
              <a:buFont typeface="Arial" charset="0"/>
              <a:buChar char="•"/>
            </a:pPr>
            <a:r>
              <a:rPr lang="en-US" sz="1200" dirty="0" smtClean="0">
                <a:latin typeface="LucidaGrande" charset="0"/>
              </a:rPr>
              <a:t>Select it on sidebar, hold down the left mouse button and start to drag</a:t>
            </a:r>
          </a:p>
          <a:p>
            <a:pPr marL="171450" indent="-171450">
              <a:buFont typeface="Arial" charset="0"/>
              <a:buChar char="•"/>
            </a:pPr>
            <a:r>
              <a:rPr lang="en-US" sz="1200" dirty="0" smtClean="0">
                <a:latin typeface="LucidaGrande" charset="0"/>
              </a:rPr>
              <a:t>Drag it to the top bar of the currently displayed spectrum without dropping yet. When a semi-transparent purple box appears, the drop area is ready to accept the drop and you can release the button. If you keep holding you can choose another location where to display the spectrum.</a:t>
            </a:r>
          </a:p>
          <a:p>
            <a:pPr marL="171450" indent="-171450">
              <a:buFont typeface="Arial" charset="0"/>
              <a:buChar char="•"/>
            </a:pPr>
            <a:endParaRPr lang="en-US" sz="1200" dirty="0">
              <a:latin typeface="LucidaGrande" charset="0"/>
            </a:endParaRPr>
          </a:p>
          <a:p>
            <a:r>
              <a:rPr lang="en-US" sz="1200" dirty="0" smtClean="0">
                <a:latin typeface="LucidaGrande" charset="0"/>
              </a:rPr>
              <a:t>The purple box represents the target location where to open the new module. Keep holding the left click and move at the edges of the target module (left, right, top or bottom) then drop the item to display it.</a:t>
            </a:r>
          </a:p>
          <a:p>
            <a:r>
              <a:rPr lang="en-US" sz="1200" b="1" dirty="0">
                <a:latin typeface="Lucida Grande" charset="0"/>
                <a:ea typeface="Lucida Grande" charset="0"/>
                <a:cs typeface="Lucida Grande" charset="0"/>
              </a:rPr>
              <a:t/>
            </a:r>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4</a:t>
            </a:fld>
            <a:endParaRPr lang="en-US"/>
          </a:p>
        </p:txBody>
      </p:sp>
      <p:sp>
        <p:nvSpPr>
          <p:cNvPr id="18" name="Rectangle 17"/>
          <p:cNvSpPr/>
          <p:nvPr/>
        </p:nvSpPr>
        <p:spPr>
          <a:xfrm>
            <a:off x="233485" y="7595798"/>
            <a:ext cx="592646" cy="461665"/>
          </a:xfrm>
          <a:prstGeom prst="rect">
            <a:avLst/>
          </a:prstGeom>
        </p:spPr>
        <p:txBody>
          <a:bodyPr wrap="square">
            <a:spAutoFit/>
          </a:bodyPr>
          <a:lstStyle/>
          <a:p>
            <a:pPr algn="ctr"/>
            <a:r>
              <a:rPr lang="en-GB" sz="2400" dirty="0" smtClean="0">
                <a:latin typeface="Lucida Grande" charset="0"/>
                <a:ea typeface="ＭＳ 明朝" charset="-128"/>
              </a:rPr>
              <a:t>1</a:t>
            </a:r>
            <a:r>
              <a:rPr lang="en-GB" sz="1401" dirty="0" smtClean="0">
                <a:latin typeface="Lucida Grande" charset="0"/>
                <a:ea typeface="ＭＳ 明朝" charset="-128"/>
              </a:rPr>
              <a:t>C</a:t>
            </a:r>
            <a:endParaRPr lang="en-US" sz="180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64" y="1104629"/>
            <a:ext cx="3252356" cy="2476433"/>
          </a:xfrm>
          <a:prstGeom prst="rect">
            <a:avLst/>
          </a:prstGeom>
        </p:spPr>
      </p:pic>
      <p:grpSp>
        <p:nvGrpSpPr>
          <p:cNvPr id="13" name="Group 12"/>
          <p:cNvGrpSpPr/>
          <p:nvPr/>
        </p:nvGrpSpPr>
        <p:grpSpPr>
          <a:xfrm>
            <a:off x="955964" y="4336474"/>
            <a:ext cx="3990109" cy="2974430"/>
            <a:chOff x="955964" y="3602744"/>
            <a:chExt cx="5081155" cy="3867702"/>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964" y="3602744"/>
              <a:ext cx="5081155" cy="3867702"/>
            </a:xfrm>
            <a:prstGeom prst="rect">
              <a:avLst/>
            </a:prstGeom>
          </p:spPr>
        </p:pic>
        <p:sp>
          <p:nvSpPr>
            <p:cNvPr id="20" name="Bent Arrow 19"/>
            <p:cNvSpPr/>
            <p:nvPr/>
          </p:nvSpPr>
          <p:spPr>
            <a:xfrm rot="18868766" flipV="1">
              <a:off x="1687654" y="3781665"/>
              <a:ext cx="918385" cy="643845"/>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Rectangle 23"/>
            <p:cNvSpPr/>
            <p:nvPr/>
          </p:nvSpPr>
          <p:spPr>
            <a:xfrm flipV="1">
              <a:off x="1142697" y="4103587"/>
              <a:ext cx="452721" cy="98832"/>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25" name="Rectangle 24"/>
          <p:cNvSpPr/>
          <p:nvPr/>
        </p:nvSpPr>
        <p:spPr>
          <a:xfrm>
            <a:off x="871009" y="4028697"/>
            <a:ext cx="4075064" cy="307777"/>
          </a:xfrm>
          <a:prstGeom prst="rect">
            <a:avLst/>
          </a:prstGeom>
        </p:spPr>
        <p:txBody>
          <a:bodyPr wrap="square">
            <a:spAutoFit/>
          </a:bodyPr>
          <a:lstStyle/>
          <a:p>
            <a:r>
              <a:rPr lang="en-US" sz="1400" dirty="0" smtClean="0">
                <a:latin typeface="Lucida Grande" charset="0"/>
                <a:ea typeface="Lucida Grande" charset="0"/>
                <a:cs typeface="Lucida Grande" charset="0"/>
              </a:rPr>
              <a:t>Drag over the purple bar then drop</a:t>
            </a:r>
            <a:endParaRPr lang="en-GB" sz="1400" dirty="0"/>
          </a:p>
        </p:txBody>
      </p:sp>
      <p:grpSp>
        <p:nvGrpSpPr>
          <p:cNvPr id="15" name="Group 14"/>
          <p:cNvGrpSpPr/>
          <p:nvPr/>
        </p:nvGrpSpPr>
        <p:grpSpPr>
          <a:xfrm>
            <a:off x="1297072" y="10054042"/>
            <a:ext cx="4263856" cy="1414643"/>
            <a:chOff x="1366072" y="10054042"/>
            <a:chExt cx="4263856" cy="1414643"/>
          </a:xfrm>
        </p:grpSpPr>
        <p:pic>
          <p:nvPicPr>
            <p:cNvPr id="11" name="Picture 10"/>
            <p:cNvPicPr>
              <a:picLocks noChangeAspect="1"/>
            </p:cNvPicPr>
            <p:nvPr/>
          </p:nvPicPr>
          <p:blipFill rotWithShape="1">
            <a:blip r:embed="rId5"/>
            <a:srcRect t="4310" b="-4310"/>
            <a:stretch/>
          </p:blipFill>
          <p:spPr>
            <a:xfrm>
              <a:off x="1366072" y="10058011"/>
              <a:ext cx="1192066" cy="140670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1558" y="10054042"/>
              <a:ext cx="1988370" cy="1414643"/>
            </a:xfrm>
            <a:prstGeom prst="rect">
              <a:avLst/>
            </a:prstGeom>
          </p:spPr>
        </p:pic>
        <p:sp>
          <p:nvSpPr>
            <p:cNvPr id="26" name="Down Arrow 25"/>
            <p:cNvSpPr/>
            <p:nvPr/>
          </p:nvSpPr>
          <p:spPr>
            <a:xfrm rot="5400000" flipV="1">
              <a:off x="2818766" y="10399390"/>
              <a:ext cx="496522" cy="723946"/>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Tree>
    <p:extLst>
      <p:ext uri="{BB962C8B-B14F-4D97-AF65-F5344CB8AC3E}">
        <p14:creationId xmlns:p14="http://schemas.microsoft.com/office/powerpoint/2010/main" val="1436698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5"/>
            <a:ext cx="6858000" cy="67563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smtClean="0">
                <a:latin typeface="Lucida Grande" charset="0"/>
                <a:ea typeface="ＭＳ 明朝" charset="-128"/>
              </a:rPr>
              <a:t>2</a:t>
            </a:r>
            <a:endParaRPr lang="en-US" sz="1801" dirty="0"/>
          </a:p>
        </p:txBody>
      </p:sp>
      <p:sp>
        <p:nvSpPr>
          <p:cNvPr id="10" name="Rectangle 9"/>
          <p:cNvSpPr/>
          <p:nvPr/>
        </p:nvSpPr>
        <p:spPr>
          <a:xfrm>
            <a:off x="1808204" y="179276"/>
            <a:ext cx="3241593" cy="738792"/>
          </a:xfrm>
          <a:prstGeom prst="rect">
            <a:avLst/>
          </a:prstGeom>
        </p:spPr>
        <p:txBody>
          <a:bodyPr wrap="none">
            <a:spAutoFit/>
          </a:bodyPr>
          <a:lstStyle/>
          <a:p>
            <a:pPr algn="ctr"/>
            <a:r>
              <a:rPr lang="en-GB" sz="2400" b="1" dirty="0" smtClean="0">
                <a:latin typeface="Lucida Grande" charset="0"/>
                <a:ea typeface="ＭＳ 明朝" charset="-128"/>
              </a:rPr>
              <a:t>Displaying spectra </a:t>
            </a:r>
            <a:endParaRPr lang="en-GB" sz="2400" b="1" dirty="0">
              <a:latin typeface="Lucida Grande" charset="0"/>
              <a:ea typeface="ＭＳ 明朝" charset="-128"/>
            </a:endParaRPr>
          </a:p>
          <a:p>
            <a:pPr algn="ctr"/>
            <a:endParaRPr lang="en-US" sz="1801" dirty="0"/>
          </a:p>
        </p:txBody>
      </p:sp>
      <p:sp>
        <p:nvSpPr>
          <p:cNvPr id="12" name="Rectangle 11"/>
          <p:cNvSpPr/>
          <p:nvPr/>
        </p:nvSpPr>
        <p:spPr>
          <a:xfrm>
            <a:off x="741830" y="7595797"/>
            <a:ext cx="5543635" cy="4247317"/>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Change </a:t>
            </a:r>
            <a:r>
              <a:rPr lang="en-US" sz="1200" b="1" dirty="0" smtClean="0">
                <a:latin typeface="Lucida Grande" charset="0"/>
                <a:ea typeface="Lucida Grande" charset="0"/>
                <a:cs typeface="Lucida Grande" charset="0"/>
              </a:rPr>
              <a:t>planes on the </a:t>
            </a:r>
            <a:r>
              <a:rPr lang="en-US" sz="1200" b="1" dirty="0" err="1" smtClean="0">
                <a:latin typeface="Lucida Grande" charset="0"/>
                <a:ea typeface="Lucida Grande" charset="0"/>
                <a:cs typeface="Lucida Grande" charset="0"/>
              </a:rPr>
              <a:t>hnca</a:t>
            </a:r>
            <a:endParaRPr lang="en-US" sz="1200" b="1" dirty="0" smtClean="0">
              <a:latin typeface="Lucida Grande" charset="0"/>
              <a:ea typeface="Lucida Grande" charset="0"/>
              <a:cs typeface="Lucida Grande" charset="0"/>
            </a:endParaRPr>
          </a:p>
          <a:p>
            <a:pPr>
              <a:lnSpc>
                <a:spcPct val="150000"/>
              </a:lnSpc>
            </a:pPr>
            <a:endParaRPr lang="en-US" sz="1200" b="1"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At the bottom of the display is a Z toolbar with a strip </a:t>
            </a:r>
            <a:r>
              <a:rPr lang="en-US" sz="1200" dirty="0" smtClean="0">
                <a:latin typeface="Lucida Grande" charset="0"/>
                <a:ea typeface="Lucida Grande" charset="0"/>
                <a:cs typeface="Lucida Grande" charset="0"/>
              </a:rPr>
              <a:t>label; </a:t>
            </a:r>
            <a:r>
              <a:rPr lang="en-US" sz="1200" dirty="0">
                <a:latin typeface="Lucida Grande" charset="0"/>
                <a:ea typeface="Lucida Grande" charset="0"/>
                <a:cs typeface="Lucida Grande" charset="0"/>
              </a:rPr>
              <a:t>two arrows </a:t>
            </a:r>
            <a:r>
              <a:rPr lang="en-US" sz="1200" dirty="0" smtClean="0">
                <a:latin typeface="Lucida Grande" charset="0"/>
                <a:ea typeface="Lucida Grande" charset="0"/>
                <a:cs typeface="Lucida Grande" charset="0"/>
              </a:rPr>
              <a:t>for </a:t>
            </a:r>
            <a:r>
              <a:rPr lang="en-US" sz="1200" dirty="0">
                <a:latin typeface="Lucida Grande" charset="0"/>
                <a:ea typeface="Lucida Grande" charset="0"/>
                <a:cs typeface="Lucida Grande" charset="0"/>
              </a:rPr>
              <a:t>changing planes, a box showing the ppm position of the z axis and a second box which shows how many planes are shown simultaneously. </a:t>
            </a:r>
            <a:endParaRPr lang="en-US" sz="1200" dirty="0" smtClean="0">
              <a:latin typeface="Lucida Grande" charset="0"/>
              <a:ea typeface="Lucida Grande" charset="0"/>
              <a:cs typeface="Lucida Grande" charset="0"/>
            </a:endParaRPr>
          </a:p>
          <a:p>
            <a:pPr>
              <a:lnSpc>
                <a:spcPct val="150000"/>
              </a:lnSpc>
            </a:pPr>
            <a:endParaRPr lang="en-US" sz="1200" dirty="0" smtClean="0">
              <a:latin typeface="Lucida Grande" charset="0"/>
              <a:ea typeface="Lucida Grande" charset="0"/>
              <a:cs typeface="Lucida Grande" charset="0"/>
            </a:endParaRPr>
          </a:p>
          <a:p>
            <a:pPr marL="171450" indent="-171450">
              <a:lnSpc>
                <a:spcPct val="150000"/>
              </a:lnSpc>
              <a:buFont typeface="Wingdings" charset="2"/>
              <a:buChar char="§"/>
            </a:pPr>
            <a:r>
              <a:rPr lang="en-US" sz="1200" dirty="0" smtClean="0">
                <a:latin typeface="Lucida Grande" charset="0"/>
                <a:ea typeface="Lucida Grande" charset="0"/>
                <a:cs typeface="Lucida Grande" charset="0"/>
              </a:rPr>
              <a:t>The </a:t>
            </a:r>
            <a:r>
              <a:rPr lang="en-US" sz="1200" dirty="0">
                <a:latin typeface="Lucida Grande" charset="0"/>
                <a:ea typeface="Lucida Grande" charset="0"/>
                <a:cs typeface="Lucida Grande" charset="0"/>
              </a:rPr>
              <a:t>two arrows left and right of the z position box moves the spectrum one plane at a time. </a:t>
            </a:r>
            <a:endParaRPr lang="en-US" sz="1200" dirty="0" smtClean="0">
              <a:latin typeface="Lucida Grande" charset="0"/>
              <a:ea typeface="Lucida Grande" charset="0"/>
              <a:cs typeface="Lucida Grande" charset="0"/>
            </a:endParaRPr>
          </a:p>
          <a:p>
            <a:pPr marL="171450" indent="-171450">
              <a:lnSpc>
                <a:spcPct val="150000"/>
              </a:lnSpc>
              <a:buFont typeface="Wingdings" charset="2"/>
              <a:buChar char="§"/>
            </a:pPr>
            <a:r>
              <a:rPr lang="en-US" sz="1200" dirty="0" smtClean="0">
                <a:latin typeface="Lucida Grande" charset="0"/>
                <a:ea typeface="Lucida Grande" charset="0"/>
                <a:cs typeface="Lucida Grande" charset="0"/>
              </a:rPr>
              <a:t>The </a:t>
            </a:r>
            <a:r>
              <a:rPr lang="en-US" sz="1200" dirty="0">
                <a:latin typeface="Lucida Grande" charset="0"/>
                <a:ea typeface="Lucida Grande" charset="0"/>
                <a:cs typeface="Lucida Grande" charset="0"/>
              </a:rPr>
              <a:t>number of planes can be changed by editing the plane count manually or by using the mouse wheel while hovering over the box. </a:t>
            </a:r>
            <a:r>
              <a:rPr lang="en-US" sz="1200" dirty="0" smtClean="0">
                <a:latin typeface="Lucida Grande" charset="0"/>
                <a:ea typeface="Lucida Grande" charset="0"/>
                <a:cs typeface="Lucida Grande" charset="0"/>
              </a:rPr>
              <a:t>The </a:t>
            </a:r>
            <a:r>
              <a:rPr lang="en-US" sz="1200" dirty="0">
                <a:latin typeface="Lucida Grande" charset="0"/>
                <a:ea typeface="Lucida Grande" charset="0"/>
                <a:cs typeface="Lucida Grande" charset="0"/>
              </a:rPr>
              <a:t>z position can also be changed using the mouse wheel in the same way. </a:t>
            </a:r>
          </a:p>
          <a:p>
            <a:pPr>
              <a:lnSpc>
                <a:spcPct val="150000"/>
              </a:lnSpc>
            </a:pPr>
            <a:endParaRPr lang="en-US"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5</a:t>
            </a:fld>
            <a:endParaRPr lang="en-US"/>
          </a:p>
        </p:txBody>
      </p:sp>
      <p:sp>
        <p:nvSpPr>
          <p:cNvPr id="18" name="Rectangle 17"/>
          <p:cNvSpPr/>
          <p:nvPr/>
        </p:nvSpPr>
        <p:spPr>
          <a:xfrm>
            <a:off x="233485" y="7595798"/>
            <a:ext cx="592646"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smtClean="0">
                <a:latin typeface="Lucida Grande" charset="0"/>
                <a:ea typeface="ＭＳ 明朝" charset="-128"/>
              </a:rPr>
              <a:t>A</a:t>
            </a:r>
            <a:endParaRPr lang="en-US" sz="180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08" y="1626342"/>
            <a:ext cx="5986957" cy="4367385"/>
          </a:xfrm>
          <a:prstGeom prst="rect">
            <a:avLst/>
          </a:prstGeom>
        </p:spPr>
      </p:pic>
      <p:sp>
        <p:nvSpPr>
          <p:cNvPr id="35" name="Rectangle 34"/>
          <p:cNvSpPr/>
          <p:nvPr/>
        </p:nvSpPr>
        <p:spPr>
          <a:xfrm>
            <a:off x="4593949" y="5705260"/>
            <a:ext cx="966979" cy="288467"/>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6" name="Rectangle 35"/>
          <p:cNvSpPr/>
          <p:nvPr/>
        </p:nvSpPr>
        <p:spPr>
          <a:xfrm>
            <a:off x="233485" y="1185218"/>
            <a:ext cx="4075064" cy="307777"/>
          </a:xfrm>
          <a:prstGeom prst="rect">
            <a:avLst/>
          </a:prstGeom>
        </p:spPr>
        <p:txBody>
          <a:bodyPr wrap="square">
            <a:spAutoFit/>
          </a:bodyPr>
          <a:lstStyle/>
          <a:p>
            <a:r>
              <a:rPr lang="en-US" sz="1400" dirty="0" smtClean="0">
                <a:latin typeface="Lucida Grande" charset="0"/>
                <a:ea typeface="Lucida Grande" charset="0"/>
                <a:cs typeface="Lucida Grande" charset="0"/>
              </a:rPr>
              <a:t>Change planes</a:t>
            </a:r>
            <a:endParaRPr lang="en-US" sz="1400" dirty="0">
              <a:latin typeface="Lucida Grande" charset="0"/>
              <a:ea typeface="Lucida Grande" charset="0"/>
              <a:cs typeface="Lucida Grande" charset="0"/>
            </a:endParaRPr>
          </a:p>
        </p:txBody>
      </p:sp>
      <p:pic>
        <p:nvPicPr>
          <p:cNvPr id="37" name="Picture 36"/>
          <p:cNvPicPr>
            <a:picLocks noChangeAspect="1"/>
          </p:cNvPicPr>
          <p:nvPr/>
        </p:nvPicPr>
        <p:blipFill>
          <a:blip r:embed="rId4"/>
          <a:stretch>
            <a:fillRect/>
          </a:stretch>
        </p:blipFill>
        <p:spPr>
          <a:xfrm>
            <a:off x="3244651" y="6175241"/>
            <a:ext cx="3400149" cy="598890"/>
          </a:xfrm>
          <a:prstGeom prst="rect">
            <a:avLst/>
          </a:prstGeom>
        </p:spPr>
      </p:pic>
    </p:spTree>
    <p:extLst>
      <p:ext uri="{BB962C8B-B14F-4D97-AF65-F5344CB8AC3E}">
        <p14:creationId xmlns:p14="http://schemas.microsoft.com/office/powerpoint/2010/main" val="8883775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5"/>
            <a:ext cx="6858000" cy="67563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smtClean="0">
                <a:latin typeface="Lucida Grande" charset="0"/>
                <a:ea typeface="ＭＳ 明朝" charset="-128"/>
              </a:rPr>
              <a:t>2</a:t>
            </a:r>
            <a:endParaRPr lang="en-US" sz="1801" dirty="0"/>
          </a:p>
        </p:txBody>
      </p:sp>
      <p:sp>
        <p:nvSpPr>
          <p:cNvPr id="10" name="Rectangle 9"/>
          <p:cNvSpPr/>
          <p:nvPr/>
        </p:nvSpPr>
        <p:spPr>
          <a:xfrm>
            <a:off x="1808204" y="179276"/>
            <a:ext cx="3241593" cy="738792"/>
          </a:xfrm>
          <a:prstGeom prst="rect">
            <a:avLst/>
          </a:prstGeom>
        </p:spPr>
        <p:txBody>
          <a:bodyPr wrap="none">
            <a:spAutoFit/>
          </a:bodyPr>
          <a:lstStyle/>
          <a:p>
            <a:pPr algn="ctr"/>
            <a:r>
              <a:rPr lang="en-GB" sz="2400" b="1" dirty="0" smtClean="0">
                <a:latin typeface="Lucida Grande" charset="0"/>
                <a:ea typeface="ＭＳ 明朝" charset="-128"/>
              </a:rPr>
              <a:t>Displaying spectra </a:t>
            </a:r>
            <a:endParaRPr lang="en-GB" sz="2400" b="1" dirty="0">
              <a:latin typeface="Lucida Grande" charset="0"/>
              <a:ea typeface="ＭＳ 明朝" charset="-128"/>
            </a:endParaRPr>
          </a:p>
          <a:p>
            <a:pPr algn="ctr"/>
            <a:endParaRPr lang="en-US" sz="1801" dirty="0"/>
          </a:p>
        </p:txBody>
      </p:sp>
      <p:sp>
        <p:nvSpPr>
          <p:cNvPr id="12" name="Rectangle 11"/>
          <p:cNvSpPr/>
          <p:nvPr/>
        </p:nvSpPr>
        <p:spPr>
          <a:xfrm>
            <a:off x="741830" y="7595798"/>
            <a:ext cx="6001195" cy="1661993"/>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Adjust contours</a:t>
            </a:r>
            <a:endParaRPr lang="en-US" sz="1200" b="1" dirty="0">
              <a:latin typeface="Lucida Grande" charset="0"/>
              <a:ea typeface="Lucida Grande" charset="0"/>
              <a:cs typeface="Lucida Grande" charset="0"/>
            </a:endParaRPr>
          </a:p>
          <a:p>
            <a:pPr marL="171450" indent="-171450">
              <a:buFont typeface="Arial" charset="0"/>
              <a:buChar char="•"/>
            </a:pPr>
            <a:r>
              <a:rPr lang="en-US" sz="1200" dirty="0" smtClean="0">
                <a:latin typeface="LucidaGrande" charset="0"/>
              </a:rPr>
              <a:t>Go on the </a:t>
            </a:r>
            <a:r>
              <a:rPr lang="en-US" sz="1200" dirty="0" err="1" smtClean="0">
                <a:latin typeface="LucidaGrande" charset="0"/>
              </a:rPr>
              <a:t>hnca</a:t>
            </a:r>
            <a:r>
              <a:rPr lang="en-US" sz="1200" dirty="0" smtClean="0">
                <a:latin typeface="LucidaGrande" charset="0"/>
              </a:rPr>
              <a:t> spectrum display</a:t>
            </a:r>
          </a:p>
          <a:p>
            <a:pPr marL="171450" indent="-171450">
              <a:buFont typeface="Arial" charset="0"/>
              <a:buChar char="•"/>
            </a:pPr>
            <a:r>
              <a:rPr lang="en-US" sz="1200" dirty="0" smtClean="0">
                <a:latin typeface="LucidaGrande" charset="0"/>
              </a:rPr>
              <a:t>locate the icons </a:t>
            </a:r>
          </a:p>
          <a:p>
            <a:pPr marL="171450" indent="-171450">
              <a:buFont typeface="Arial" charset="0"/>
              <a:buChar char="•"/>
            </a:pPr>
            <a:r>
              <a:rPr lang="en-US" sz="1200" dirty="0" smtClean="0">
                <a:latin typeface="LucidaGrande" charset="0"/>
                <a:ea typeface="Lucida Grande" charset="0"/>
                <a:cs typeface="Lucida Grande" charset="0"/>
              </a:rPr>
              <a:t>Raise the contour level by click</a:t>
            </a:r>
            <a:r>
              <a:rPr lang="en-US" sz="1200" b="1" dirty="0" smtClean="0">
                <a:latin typeface="LucidaGrande" charset="0"/>
                <a:ea typeface="Lucida Grande" charset="0"/>
                <a:cs typeface="Lucida Grande" charset="0"/>
              </a:rPr>
              <a:t> </a:t>
            </a:r>
            <a:r>
              <a:rPr lang="en-US" sz="1200" dirty="0" smtClean="0">
                <a:latin typeface="LucidaGrande" charset="0"/>
                <a:ea typeface="Lucida Grande" charset="0"/>
                <a:cs typeface="Lucida Grande" charset="0"/>
              </a:rPr>
              <a:t>on</a:t>
            </a:r>
          </a:p>
          <a:p>
            <a:pPr marL="171450" indent="-171450">
              <a:buFont typeface="Arial" charset="0"/>
              <a:buChar char="•"/>
            </a:pPr>
            <a:endParaRPr lang="en-US" sz="1200" b="1" dirty="0">
              <a:latin typeface="LucidaGrande" charset="0"/>
              <a:ea typeface="Lucida Grande" charset="0"/>
              <a:cs typeface="Lucida Grande" charset="0"/>
            </a:endParaRPr>
          </a:p>
          <a:p>
            <a:r>
              <a:rPr lang="en-US" sz="1200" dirty="0" smtClean="0">
                <a:latin typeface="LucidaGrande" charset="0"/>
                <a:ea typeface="Lucida Grande" charset="0"/>
                <a:cs typeface="Lucida Grande" charset="0"/>
              </a:rPr>
              <a:t>This will increase by a default factor of 1.41. To have access to more settings: </a:t>
            </a:r>
          </a:p>
          <a:p>
            <a:pPr marL="171450" indent="-171450">
              <a:buFont typeface="Arial" charset="0"/>
              <a:buChar char="•"/>
            </a:pPr>
            <a:r>
              <a:rPr lang="en-US" sz="1200" dirty="0" smtClean="0">
                <a:latin typeface="LucidaGrande" charset="0"/>
                <a:ea typeface="Lucida Grande" charset="0"/>
                <a:cs typeface="Lucida Grande" charset="0"/>
              </a:rPr>
              <a:t>right click on the spectrum display</a:t>
            </a:r>
          </a:p>
          <a:p>
            <a:pPr marL="171450" indent="-171450">
              <a:buFont typeface="Arial" charset="0"/>
              <a:buChar char="•"/>
            </a:pPr>
            <a:r>
              <a:rPr lang="en-US" sz="1200" dirty="0" smtClean="0">
                <a:latin typeface="LucidaGrande" charset="0"/>
                <a:ea typeface="Lucida Grande" charset="0"/>
                <a:cs typeface="Lucida Grande" charset="0"/>
              </a:rPr>
              <a:t>select contours</a:t>
            </a: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6</a:t>
            </a:fld>
            <a:endParaRPr lang="en-US"/>
          </a:p>
        </p:txBody>
      </p:sp>
      <p:sp>
        <p:nvSpPr>
          <p:cNvPr id="18" name="Rectangle 17"/>
          <p:cNvSpPr/>
          <p:nvPr/>
        </p:nvSpPr>
        <p:spPr>
          <a:xfrm>
            <a:off x="233485" y="7595798"/>
            <a:ext cx="592646"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smtClean="0">
                <a:latin typeface="Lucida Grande" charset="0"/>
                <a:ea typeface="ＭＳ 明朝" charset="-128"/>
              </a:rPr>
              <a:t>B</a:t>
            </a:r>
            <a:endParaRPr lang="en-US" sz="180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08" y="1626342"/>
            <a:ext cx="5986957" cy="4367385"/>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5133" y="1001009"/>
            <a:ext cx="648000" cy="648000"/>
          </a:xfrm>
          <a:prstGeom prst="rect">
            <a:avLst/>
          </a:prstGeom>
        </p:spPr>
      </p:pic>
      <p:sp>
        <p:nvSpPr>
          <p:cNvPr id="27" name="Rectangle 26"/>
          <p:cNvSpPr/>
          <p:nvPr/>
        </p:nvSpPr>
        <p:spPr>
          <a:xfrm>
            <a:off x="4705493" y="1171121"/>
            <a:ext cx="4075064" cy="307777"/>
          </a:xfrm>
          <a:prstGeom prst="rect">
            <a:avLst/>
          </a:prstGeom>
        </p:spPr>
        <p:txBody>
          <a:bodyPr wrap="square">
            <a:spAutoFit/>
          </a:bodyPr>
          <a:lstStyle/>
          <a:p>
            <a:r>
              <a:rPr lang="en-US" sz="1400" dirty="0" smtClean="0">
                <a:latin typeface="Lucida Grande" charset="0"/>
                <a:ea typeface="Lucida Grande" charset="0"/>
                <a:cs typeface="Lucida Grande" charset="0"/>
              </a:rPr>
              <a:t>Contour base Up</a:t>
            </a:r>
            <a:endParaRPr lang="en-US" sz="1400" dirty="0">
              <a:latin typeface="Lucida Grande" charset="0"/>
              <a:ea typeface="Lucida Grande" charset="0"/>
              <a:cs typeface="Lucida Grande" charset="0"/>
            </a:endParaRPr>
          </a:p>
        </p:txBody>
      </p:sp>
      <p:sp>
        <p:nvSpPr>
          <p:cNvPr id="31" name="Rectangle 30"/>
          <p:cNvSpPr/>
          <p:nvPr/>
        </p:nvSpPr>
        <p:spPr>
          <a:xfrm>
            <a:off x="4843463" y="1807009"/>
            <a:ext cx="1543050" cy="357199"/>
          </a:xfrm>
          <a:prstGeom prst="rect">
            <a:avLst/>
          </a:prstGeom>
          <a:noFill/>
          <a:ln w="635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2" name="Rectangle 31"/>
          <p:cNvSpPr/>
          <p:nvPr/>
        </p:nvSpPr>
        <p:spPr>
          <a:xfrm>
            <a:off x="266170" y="1216591"/>
            <a:ext cx="4075064" cy="307777"/>
          </a:xfrm>
          <a:prstGeom prst="rect">
            <a:avLst/>
          </a:prstGeom>
        </p:spPr>
        <p:txBody>
          <a:bodyPr wrap="square">
            <a:spAutoFit/>
          </a:bodyPr>
          <a:lstStyle/>
          <a:p>
            <a:r>
              <a:rPr lang="en-US" sz="1400" dirty="0" smtClean="0">
                <a:latin typeface="Lucida Grande" charset="0"/>
                <a:ea typeface="Lucida Grande" charset="0"/>
                <a:cs typeface="Lucida Grande" charset="0"/>
              </a:rPr>
              <a:t>Increase Contours</a:t>
            </a:r>
            <a:endParaRPr lang="en-US" sz="1400" dirty="0">
              <a:latin typeface="Lucida Grande" charset="0"/>
              <a:ea typeface="Lucida Grande" charset="0"/>
              <a:cs typeface="Lucida Grande" charset="0"/>
            </a:endParaRP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7809" y="8083289"/>
            <a:ext cx="251786" cy="251786"/>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9595" y="8075026"/>
            <a:ext cx="252405" cy="252405"/>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2558" y="8239574"/>
            <a:ext cx="252405" cy="252405"/>
          </a:xfrm>
          <a:prstGeom prst="rect">
            <a:avLst/>
          </a:prstGeom>
        </p:spPr>
      </p:pic>
      <p:pic>
        <p:nvPicPr>
          <p:cNvPr id="3" name="Picture 2"/>
          <p:cNvPicPr>
            <a:picLocks noChangeAspect="1"/>
          </p:cNvPicPr>
          <p:nvPr/>
        </p:nvPicPr>
        <p:blipFill>
          <a:blip r:embed="rId6"/>
          <a:stretch>
            <a:fillRect/>
          </a:stretch>
        </p:blipFill>
        <p:spPr>
          <a:xfrm>
            <a:off x="1019631" y="9337443"/>
            <a:ext cx="2270323" cy="2186985"/>
          </a:xfrm>
          <a:prstGeom prst="rect">
            <a:avLst/>
          </a:prstGeom>
        </p:spPr>
      </p:pic>
      <p:sp>
        <p:nvSpPr>
          <p:cNvPr id="20" name="Rectangle 19"/>
          <p:cNvSpPr/>
          <p:nvPr/>
        </p:nvSpPr>
        <p:spPr>
          <a:xfrm>
            <a:off x="1532176" y="10252335"/>
            <a:ext cx="2040381" cy="183137"/>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2" name="Rectangle 21"/>
          <p:cNvSpPr/>
          <p:nvPr/>
        </p:nvSpPr>
        <p:spPr>
          <a:xfrm>
            <a:off x="5720315" y="1852915"/>
            <a:ext cx="302660" cy="251315"/>
          </a:xfrm>
          <a:prstGeom prst="rect">
            <a:avLst/>
          </a:prstGeom>
          <a:noFill/>
          <a:ln w="3492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853386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5"/>
            <a:ext cx="6858000" cy="67563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smtClean="0">
                <a:latin typeface="Lucida Grande" charset="0"/>
                <a:ea typeface="ＭＳ 明朝" charset="-128"/>
              </a:rPr>
              <a:t>2</a:t>
            </a:r>
            <a:endParaRPr lang="en-US" sz="1801" dirty="0"/>
          </a:p>
        </p:txBody>
      </p:sp>
      <p:sp>
        <p:nvSpPr>
          <p:cNvPr id="10" name="Rectangle 9"/>
          <p:cNvSpPr/>
          <p:nvPr/>
        </p:nvSpPr>
        <p:spPr>
          <a:xfrm>
            <a:off x="1808204" y="179276"/>
            <a:ext cx="3241593" cy="738792"/>
          </a:xfrm>
          <a:prstGeom prst="rect">
            <a:avLst/>
          </a:prstGeom>
        </p:spPr>
        <p:txBody>
          <a:bodyPr wrap="none">
            <a:spAutoFit/>
          </a:bodyPr>
          <a:lstStyle/>
          <a:p>
            <a:pPr algn="ctr"/>
            <a:r>
              <a:rPr lang="en-GB" sz="2400" b="1" dirty="0" smtClean="0">
                <a:latin typeface="Lucida Grande" charset="0"/>
                <a:ea typeface="ＭＳ 明朝" charset="-128"/>
              </a:rPr>
              <a:t>Displaying spectra </a:t>
            </a:r>
            <a:endParaRPr lang="en-GB" sz="2400" b="1" dirty="0">
              <a:latin typeface="Lucida Grande" charset="0"/>
              <a:ea typeface="ＭＳ 明朝" charset="-128"/>
            </a:endParaRPr>
          </a:p>
          <a:p>
            <a:pPr algn="ctr"/>
            <a:endParaRPr lang="en-US" sz="1801" dirty="0"/>
          </a:p>
        </p:txBody>
      </p:sp>
      <p:sp>
        <p:nvSpPr>
          <p:cNvPr id="12" name="Rectangle 11"/>
          <p:cNvSpPr/>
          <p:nvPr/>
        </p:nvSpPr>
        <p:spPr>
          <a:xfrm>
            <a:off x="741830" y="7685738"/>
            <a:ext cx="6001195" cy="3323987"/>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Customise contours</a:t>
            </a:r>
          </a:p>
          <a:p>
            <a:pPr marL="171450" indent="-171450">
              <a:buFont typeface="Arial" charset="0"/>
              <a:buChar char="•"/>
            </a:pPr>
            <a:endParaRPr lang="en-GB" sz="1200" b="1" dirty="0" smtClean="0">
              <a:latin typeface="LucidaGrande" charset="0"/>
              <a:ea typeface="Lucida Grande" charset="0"/>
              <a:cs typeface="Lucida Grande" charset="0"/>
            </a:endParaRPr>
          </a:p>
          <a:p>
            <a:r>
              <a:rPr lang="en-GB" sz="1200" dirty="0" smtClean="0">
                <a:latin typeface="LucidaGrande" charset="0"/>
                <a:ea typeface="Lucida Grande" charset="0"/>
                <a:cs typeface="Lucida Grande" charset="0"/>
              </a:rPr>
              <a:t>This popup contains values that can be changed to manipulate how the contours are displayed for that spectrum. </a:t>
            </a:r>
            <a:br>
              <a:rPr lang="en-GB" sz="1200" dirty="0" smtClean="0">
                <a:latin typeface="LucidaGrande" charset="0"/>
                <a:ea typeface="Lucida Grande" charset="0"/>
                <a:cs typeface="Lucida Grande" charset="0"/>
              </a:rPr>
            </a:br>
            <a:endParaRPr lang="en-GB" sz="1200" dirty="0" smtClean="0">
              <a:latin typeface="LucidaGrande" charset="0"/>
              <a:ea typeface="Lucida Grande" charset="0"/>
              <a:cs typeface="Lucida Grande" charset="0"/>
            </a:endParaRPr>
          </a:p>
          <a:p>
            <a:pPr marL="171450" indent="-171450">
              <a:buFont typeface="Arial" charset="0"/>
              <a:buChar char="•"/>
            </a:pPr>
            <a:r>
              <a:rPr lang="en-GB" sz="1200" dirty="0" smtClean="0">
                <a:latin typeface="LucidaGrande" charset="0"/>
                <a:ea typeface="Lucida Grande" charset="0"/>
                <a:cs typeface="Lucida Grande" charset="0"/>
              </a:rPr>
              <a:t>Contour </a:t>
            </a:r>
            <a:r>
              <a:rPr lang="en-GB" sz="1200" dirty="0">
                <a:latin typeface="LucidaGrande" charset="0"/>
                <a:ea typeface="Lucida Grande" charset="0"/>
                <a:cs typeface="Lucida Grande" charset="0"/>
              </a:rPr>
              <a:t>base levels, multipliers and number of contours can be changed by adjusting the value with the mouse wheel or directly writing into the box. </a:t>
            </a:r>
            <a:r>
              <a:rPr lang="en-GB" sz="1200" dirty="0" smtClean="0">
                <a:latin typeface="LucidaGrande" charset="0"/>
                <a:ea typeface="Lucida Grande" charset="0"/>
                <a:cs typeface="Lucida Grande" charset="0"/>
              </a:rPr>
              <a:t/>
            </a:r>
            <a:br>
              <a:rPr lang="en-GB" sz="1200" dirty="0" smtClean="0">
                <a:latin typeface="LucidaGrande" charset="0"/>
                <a:ea typeface="Lucida Grande" charset="0"/>
                <a:cs typeface="Lucida Grande" charset="0"/>
              </a:rPr>
            </a:br>
            <a:endParaRPr lang="en-GB" sz="1200" dirty="0" smtClean="0">
              <a:latin typeface="LucidaGrande" charset="0"/>
              <a:ea typeface="Lucida Grande" charset="0"/>
              <a:cs typeface="Lucida Grande" charset="0"/>
            </a:endParaRPr>
          </a:p>
          <a:p>
            <a:pPr marL="171450" indent="-171450">
              <a:buFont typeface="Arial" charset="0"/>
              <a:buChar char="•"/>
            </a:pPr>
            <a:r>
              <a:rPr lang="en-GB" sz="1200" dirty="0" smtClean="0">
                <a:latin typeface="LucidaGrande" charset="0"/>
                <a:ea typeface="Lucida Grande" charset="0"/>
                <a:cs typeface="Lucida Grande" charset="0"/>
              </a:rPr>
              <a:t>Checking </a:t>
            </a:r>
            <a:r>
              <a:rPr lang="en-GB" sz="1200" dirty="0">
                <a:latin typeface="LucidaGrande" charset="0"/>
                <a:ea typeface="Lucida Grande" charset="0"/>
                <a:cs typeface="Lucida Grande" charset="0"/>
              </a:rPr>
              <a:t>and </a:t>
            </a:r>
            <a:r>
              <a:rPr lang="en-GB" sz="1200" dirty="0" smtClean="0">
                <a:latin typeface="LucidaGrande" charset="0"/>
                <a:ea typeface="Lucida Grande" charset="0"/>
                <a:cs typeface="Lucida Grande" charset="0"/>
              </a:rPr>
              <a:t>unchecking </a:t>
            </a:r>
            <a:r>
              <a:rPr lang="en-GB" sz="1200" dirty="0">
                <a:latin typeface="LucidaGrande" charset="0"/>
                <a:ea typeface="Lucida Grande" charset="0"/>
                <a:cs typeface="Lucida Grande" charset="0"/>
              </a:rPr>
              <a:t>the check boxes will show or hide the positive/negative contours. To change the colour of the contours, you can either select from the list of standard colours using the drop down list or select one of your own by clicking the Multi-coloured button, which will popup a Colour dialog. </a:t>
            </a:r>
            <a:r>
              <a:rPr lang="en-GB" sz="1200" dirty="0" smtClean="0">
                <a:latin typeface="LucidaGrande" charset="0"/>
                <a:ea typeface="Lucida Grande" charset="0"/>
                <a:cs typeface="Lucida Grande" charset="0"/>
              </a:rPr>
              <a:t/>
            </a:r>
            <a:br>
              <a:rPr lang="en-GB" sz="1200" dirty="0" smtClean="0">
                <a:latin typeface="LucidaGrande" charset="0"/>
                <a:ea typeface="Lucida Grande" charset="0"/>
                <a:cs typeface="Lucida Grande" charset="0"/>
              </a:rPr>
            </a:br>
            <a:r>
              <a:rPr lang="en-GB" sz="1200" dirty="0" smtClean="0">
                <a:latin typeface="LucidaGrande" charset="0"/>
                <a:ea typeface="Lucida Grande" charset="0"/>
                <a:cs typeface="Lucida Grande" charset="0"/>
              </a:rPr>
              <a:t>Once </a:t>
            </a:r>
            <a:r>
              <a:rPr lang="en-GB" sz="1200" dirty="0">
                <a:latin typeface="LucidaGrande" charset="0"/>
                <a:ea typeface="Lucida Grande" charset="0"/>
                <a:cs typeface="Lucida Grande" charset="0"/>
              </a:rPr>
              <a:t>you have selected your colour and pressed OK the colour will appear in the drop down list as Colour + a number and will be stored for future use. </a:t>
            </a:r>
            <a:r>
              <a:rPr lang="en-GB" sz="1200" dirty="0" smtClean="0">
                <a:latin typeface="LucidaGrande" charset="0"/>
                <a:ea typeface="Lucida Grande" charset="0"/>
                <a:cs typeface="Lucida Grande" charset="0"/>
              </a:rPr>
              <a:t> </a:t>
            </a:r>
            <a:endParaRPr lang="en-GB" sz="1200" dirty="0">
              <a:latin typeface="LucidaGrande" charset="0"/>
              <a:ea typeface="Lucida Grande" charset="0"/>
              <a:cs typeface="Lucida Grande" charset="0"/>
            </a:endParaRPr>
          </a:p>
          <a:p>
            <a:endParaRPr lang="en-GB" sz="1200" dirty="0" smtClean="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7</a:t>
            </a:fld>
            <a:endParaRPr lang="en-US"/>
          </a:p>
        </p:txBody>
      </p:sp>
      <p:sp>
        <p:nvSpPr>
          <p:cNvPr id="18" name="Rectangle 17"/>
          <p:cNvSpPr/>
          <p:nvPr/>
        </p:nvSpPr>
        <p:spPr>
          <a:xfrm>
            <a:off x="233485" y="7595798"/>
            <a:ext cx="592646"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smtClean="0">
                <a:latin typeface="Lucida Grande" charset="0"/>
                <a:ea typeface="ＭＳ 明朝" charset="-128"/>
              </a:rPr>
              <a:t>C</a:t>
            </a:r>
            <a:endParaRPr lang="en-US" sz="1801" dirty="0"/>
          </a:p>
        </p:txBody>
      </p:sp>
      <p:sp>
        <p:nvSpPr>
          <p:cNvPr id="32" name="Rectangle 31"/>
          <p:cNvSpPr/>
          <p:nvPr/>
        </p:nvSpPr>
        <p:spPr>
          <a:xfrm>
            <a:off x="266170" y="1216591"/>
            <a:ext cx="4075064" cy="307777"/>
          </a:xfrm>
          <a:prstGeom prst="rect">
            <a:avLst/>
          </a:prstGeom>
        </p:spPr>
        <p:txBody>
          <a:bodyPr wrap="square">
            <a:spAutoFit/>
          </a:bodyPr>
          <a:lstStyle/>
          <a:p>
            <a:r>
              <a:rPr lang="en-GB" sz="1400" dirty="0" smtClean="0">
                <a:latin typeface="Lucida Grande" charset="0"/>
                <a:ea typeface="Lucida Grande" charset="0"/>
                <a:cs typeface="Lucida Grande" charset="0"/>
              </a:rPr>
              <a:t>Customise Contours</a:t>
            </a:r>
            <a:endParaRPr lang="en-GB" sz="1400" dirty="0">
              <a:latin typeface="Lucida Grande" charset="0"/>
              <a:ea typeface="Lucida Grande" charset="0"/>
              <a:cs typeface="Lucida Grande"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454" y="1662548"/>
            <a:ext cx="4268281" cy="341857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1415" y="5219305"/>
            <a:ext cx="2535098" cy="2007151"/>
          </a:xfrm>
          <a:prstGeom prst="rect">
            <a:avLst/>
          </a:prstGeom>
        </p:spPr>
      </p:pic>
      <p:sp>
        <p:nvSpPr>
          <p:cNvPr id="24" name="Bent Arrow 23"/>
          <p:cNvSpPr/>
          <p:nvPr/>
        </p:nvSpPr>
        <p:spPr>
          <a:xfrm rot="5555638">
            <a:off x="4190827" y="4517458"/>
            <a:ext cx="568470" cy="667421"/>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7387042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41434"/>
            <a:ext cx="6858000" cy="767966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smtClean="0">
                <a:latin typeface="Lucida Grande" charset="0"/>
                <a:ea typeface="ＭＳ 明朝" charset="-128"/>
              </a:rPr>
              <a:t>2</a:t>
            </a:r>
            <a:endParaRPr lang="en-US" sz="1801" dirty="0"/>
          </a:p>
        </p:txBody>
      </p:sp>
      <p:sp>
        <p:nvSpPr>
          <p:cNvPr id="10" name="Rectangle 9"/>
          <p:cNvSpPr/>
          <p:nvPr/>
        </p:nvSpPr>
        <p:spPr>
          <a:xfrm>
            <a:off x="1808204" y="179276"/>
            <a:ext cx="3241593" cy="738792"/>
          </a:xfrm>
          <a:prstGeom prst="rect">
            <a:avLst/>
          </a:prstGeom>
        </p:spPr>
        <p:txBody>
          <a:bodyPr wrap="none">
            <a:spAutoFit/>
          </a:bodyPr>
          <a:lstStyle/>
          <a:p>
            <a:pPr algn="ctr"/>
            <a:r>
              <a:rPr lang="en-GB" sz="2400" b="1" dirty="0" smtClean="0">
                <a:latin typeface="Lucida Grande" charset="0"/>
                <a:ea typeface="ＭＳ 明朝" charset="-128"/>
              </a:rPr>
              <a:t>Displaying spectra </a:t>
            </a:r>
            <a:endParaRPr lang="en-GB" sz="2400" b="1" dirty="0">
              <a:latin typeface="Lucida Grande" charset="0"/>
              <a:ea typeface="ＭＳ 明朝" charset="-128"/>
            </a:endParaRPr>
          </a:p>
          <a:p>
            <a:pPr algn="ctr"/>
            <a:endParaRPr lang="en-US" sz="1801" dirty="0"/>
          </a:p>
        </p:txBody>
      </p:sp>
      <p:sp>
        <p:nvSpPr>
          <p:cNvPr id="12" name="Rectangle 11"/>
          <p:cNvSpPr/>
          <p:nvPr/>
        </p:nvSpPr>
        <p:spPr>
          <a:xfrm>
            <a:off x="628769" y="8655737"/>
            <a:ext cx="6001195" cy="3139321"/>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Mouse actions</a:t>
            </a:r>
          </a:p>
          <a:p>
            <a:pPr marL="171450" indent="-171450">
              <a:buFont typeface="Arial" charset="0"/>
              <a:buChar char="•"/>
            </a:pPr>
            <a:endParaRPr lang="en-GB" sz="1200" b="1" dirty="0" smtClean="0">
              <a:latin typeface="LucidaGrande" charset="0"/>
              <a:ea typeface="Lucida Grande" charset="0"/>
              <a:cs typeface="Lucida Grande" charset="0"/>
            </a:endParaRPr>
          </a:p>
          <a:p>
            <a:r>
              <a:rPr lang="en-GB" sz="1200" dirty="0">
                <a:latin typeface="LucidaGrande" charset="0"/>
                <a:ea typeface="Lucida Grande" charset="0"/>
                <a:cs typeface="Lucida Grande" charset="0"/>
              </a:rPr>
              <a:t>Dragging the left mouse button around a spectrum display will pan the spectrum in the direction of movement and the mouse wheel will zoom the x and y axes simultaneously. If you want to zoom into a specific area, using </a:t>
            </a:r>
            <a:r>
              <a:rPr lang="en-GB" sz="1200" dirty="0" err="1">
                <a:latin typeface="LucidaGrande" charset="0"/>
                <a:ea typeface="Lucida Grande" charset="0"/>
                <a:cs typeface="Lucida Grande" charset="0"/>
              </a:rPr>
              <a:t>SHIFT+Right</a:t>
            </a:r>
            <a:r>
              <a:rPr lang="en-GB" sz="1200" dirty="0">
                <a:latin typeface="LucidaGrande" charset="0"/>
                <a:ea typeface="Lucida Grande" charset="0"/>
                <a:cs typeface="Lucida Grande" charset="0"/>
              </a:rPr>
              <a:t> Drag </a:t>
            </a:r>
            <a:r>
              <a:rPr lang="en-GB" sz="1200" dirty="0" smtClean="0">
                <a:latin typeface="LucidaGrande" charset="0"/>
                <a:ea typeface="Lucida Grande" charset="0"/>
                <a:cs typeface="Lucida Grande" charset="0"/>
              </a:rPr>
              <a:t>it </a:t>
            </a:r>
            <a:r>
              <a:rPr lang="en-GB" sz="1200" dirty="0">
                <a:latin typeface="LucidaGrande" charset="0"/>
                <a:ea typeface="Lucida Grande" charset="0"/>
                <a:cs typeface="Lucida Grande" charset="0"/>
              </a:rPr>
              <a:t>will cause a yellow box to be drawn on the display, which specifies the zoom region. </a:t>
            </a:r>
            <a:endParaRPr lang="en-GB" sz="1200" dirty="0" smtClean="0">
              <a:latin typeface="LucidaGrande" charset="0"/>
              <a:ea typeface="Lucida Grande" charset="0"/>
              <a:cs typeface="Lucida Grande" charset="0"/>
            </a:endParaRPr>
          </a:p>
          <a:p>
            <a:endParaRPr lang="en-GB" sz="1200" dirty="0" smtClean="0">
              <a:latin typeface="LucidaGrande" charset="0"/>
              <a:ea typeface="Lucida Grande" charset="0"/>
              <a:cs typeface="Lucida Grande" charset="0"/>
            </a:endParaRPr>
          </a:p>
          <a:p>
            <a:r>
              <a:rPr lang="en-GB" sz="1200" dirty="0" smtClean="0">
                <a:latin typeface="LucidaGrande" charset="0"/>
                <a:ea typeface="Lucida Grande" charset="0"/>
                <a:cs typeface="Lucida Grande" charset="0"/>
              </a:rPr>
              <a:t>You can also “lock” the spectrum aspect ratio by toggling the lock button at the bottom-left part of the display. This will disable the single axis zoom.</a:t>
            </a:r>
          </a:p>
          <a:p>
            <a:endParaRPr lang="en-GB" sz="1200" dirty="0">
              <a:latin typeface="LucidaGrande" charset="0"/>
              <a:ea typeface="Lucida Grande" charset="0"/>
              <a:cs typeface="Lucida Grande" charset="0"/>
            </a:endParaRPr>
          </a:p>
          <a:p>
            <a:endParaRPr lang="en-GB" sz="1200" dirty="0" smtClean="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a:p>
            <a:endParaRPr lang="en-GB" sz="1200" dirty="0" smtClean="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8</a:t>
            </a:fld>
            <a:endParaRPr lang="en-US"/>
          </a:p>
        </p:txBody>
      </p:sp>
      <p:sp>
        <p:nvSpPr>
          <p:cNvPr id="18" name="Rectangle 17"/>
          <p:cNvSpPr/>
          <p:nvPr/>
        </p:nvSpPr>
        <p:spPr>
          <a:xfrm>
            <a:off x="120424" y="8655737"/>
            <a:ext cx="592646"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smtClean="0">
                <a:latin typeface="Lucida Grande" charset="0"/>
                <a:ea typeface="ＭＳ 明朝" charset="-128"/>
              </a:rPr>
              <a:t>D</a:t>
            </a:r>
            <a:endParaRPr lang="en-US" sz="1801" dirty="0"/>
          </a:p>
        </p:txBody>
      </p:sp>
      <p:sp>
        <p:nvSpPr>
          <p:cNvPr id="32" name="Rectangle 31"/>
          <p:cNvSpPr/>
          <p:nvPr/>
        </p:nvSpPr>
        <p:spPr>
          <a:xfrm>
            <a:off x="233485" y="992358"/>
            <a:ext cx="4075064" cy="307777"/>
          </a:xfrm>
          <a:prstGeom prst="rect">
            <a:avLst/>
          </a:prstGeom>
        </p:spPr>
        <p:txBody>
          <a:bodyPr wrap="square">
            <a:spAutoFit/>
          </a:bodyPr>
          <a:lstStyle/>
          <a:p>
            <a:r>
              <a:rPr lang="en-GB" sz="1400" b="1" dirty="0" smtClean="0">
                <a:latin typeface="Lucida Grande" charset="0"/>
                <a:ea typeface="Lucida Grande" charset="0"/>
                <a:cs typeface="Lucida Grande" charset="0"/>
              </a:rPr>
              <a:t>Mouse actions:</a:t>
            </a:r>
            <a:endParaRPr lang="en-GB" sz="1400" b="1" dirty="0">
              <a:latin typeface="Lucida Grande" charset="0"/>
              <a:ea typeface="Lucida Grande" charset="0"/>
              <a:cs typeface="Lucida Grande" charset="0"/>
            </a:endParaRPr>
          </a:p>
        </p:txBody>
      </p:sp>
      <p:sp>
        <p:nvSpPr>
          <p:cNvPr id="52" name="TextBox 51"/>
          <p:cNvSpPr txBox="1"/>
          <p:nvPr/>
        </p:nvSpPr>
        <p:spPr>
          <a:xfrm>
            <a:off x="291576" y="2359586"/>
            <a:ext cx="2270582" cy="369332"/>
          </a:xfrm>
          <a:prstGeom prst="rect">
            <a:avLst/>
          </a:prstGeom>
          <a:noFill/>
        </p:spPr>
        <p:txBody>
          <a:bodyPr wrap="square" rtlCol="0">
            <a:spAutoFit/>
          </a:bodyPr>
          <a:lstStyle/>
          <a:p>
            <a:r>
              <a:rPr lang="en-GB" dirty="0" smtClean="0"/>
              <a:t>Pan the spectrum</a:t>
            </a:r>
            <a:endParaRPr lang="en-GB" dirty="0"/>
          </a:p>
        </p:txBody>
      </p:sp>
      <p:sp>
        <p:nvSpPr>
          <p:cNvPr id="56" name="TextBox 55"/>
          <p:cNvSpPr txBox="1"/>
          <p:nvPr/>
        </p:nvSpPr>
        <p:spPr>
          <a:xfrm>
            <a:off x="291576" y="3912025"/>
            <a:ext cx="2270582" cy="369332"/>
          </a:xfrm>
          <a:prstGeom prst="rect">
            <a:avLst/>
          </a:prstGeom>
          <a:noFill/>
        </p:spPr>
        <p:txBody>
          <a:bodyPr wrap="square" rtlCol="0">
            <a:spAutoFit/>
          </a:bodyPr>
          <a:lstStyle/>
          <a:p>
            <a:r>
              <a:rPr lang="en-GB" dirty="0" smtClean="0"/>
              <a:t>Zoom box</a:t>
            </a:r>
            <a:endParaRPr lang="en-GB" dirty="0"/>
          </a:p>
        </p:txBody>
      </p:sp>
      <p:sp>
        <p:nvSpPr>
          <p:cNvPr id="66" name="TextBox 65"/>
          <p:cNvSpPr txBox="1"/>
          <p:nvPr/>
        </p:nvSpPr>
        <p:spPr>
          <a:xfrm>
            <a:off x="233484" y="5464464"/>
            <a:ext cx="3119315" cy="369332"/>
          </a:xfrm>
          <a:prstGeom prst="rect">
            <a:avLst/>
          </a:prstGeom>
          <a:noFill/>
        </p:spPr>
        <p:txBody>
          <a:bodyPr wrap="square" rtlCol="0">
            <a:spAutoFit/>
          </a:bodyPr>
          <a:lstStyle/>
          <a:p>
            <a:r>
              <a:rPr lang="en-GB" dirty="0" smtClean="0"/>
              <a:t>Zoom In </a:t>
            </a:r>
            <a:r>
              <a:rPr lang="mr-IN" dirty="0" smtClean="0"/>
              <a:t>–</a:t>
            </a:r>
            <a:r>
              <a:rPr lang="en-GB" dirty="0" smtClean="0"/>
              <a:t> Out</a:t>
            </a:r>
            <a:r>
              <a:rPr lang="en-GB" dirty="0"/>
              <a:t> </a:t>
            </a:r>
            <a:r>
              <a:rPr lang="en-GB" sz="1400" dirty="0" smtClean="0"/>
              <a:t>(all axes)</a:t>
            </a:r>
            <a:endParaRPr lang="en-GB" sz="1400" dirty="0"/>
          </a:p>
        </p:txBody>
      </p:sp>
      <p:pic>
        <p:nvPicPr>
          <p:cNvPr id="79" name="Picture 78"/>
          <p:cNvPicPr>
            <a:picLocks noChangeAspect="1"/>
          </p:cNvPicPr>
          <p:nvPr/>
        </p:nvPicPr>
        <p:blipFill>
          <a:blip r:embed="rId3">
            <a:alphaModFix amt="62000"/>
          </a:blip>
          <a:stretch>
            <a:fillRect/>
          </a:stretch>
        </p:blipFill>
        <p:spPr>
          <a:xfrm>
            <a:off x="3516812" y="1364125"/>
            <a:ext cx="2047077" cy="1625183"/>
          </a:xfrm>
          <a:prstGeom prst="rect">
            <a:avLst/>
          </a:prstGeom>
        </p:spPr>
      </p:pic>
      <p:pic>
        <p:nvPicPr>
          <p:cNvPr id="76" name="Picture 75"/>
          <p:cNvPicPr>
            <a:picLocks noChangeAspect="1"/>
          </p:cNvPicPr>
          <p:nvPr/>
        </p:nvPicPr>
        <p:blipFill>
          <a:blip r:embed="rId4"/>
          <a:stretch>
            <a:fillRect/>
          </a:stretch>
        </p:blipFill>
        <p:spPr>
          <a:xfrm>
            <a:off x="4111410" y="1562706"/>
            <a:ext cx="894466" cy="894466"/>
          </a:xfrm>
          <a:prstGeom prst="rect">
            <a:avLst/>
          </a:prstGeom>
        </p:spPr>
      </p:pic>
      <p:grpSp>
        <p:nvGrpSpPr>
          <p:cNvPr id="84" name="Group 83"/>
          <p:cNvGrpSpPr/>
          <p:nvPr/>
        </p:nvGrpSpPr>
        <p:grpSpPr>
          <a:xfrm>
            <a:off x="3516813" y="3070312"/>
            <a:ext cx="2047077" cy="1625183"/>
            <a:chOff x="3516813" y="3235364"/>
            <a:chExt cx="2047077" cy="1625183"/>
          </a:xfrm>
        </p:grpSpPr>
        <p:sp>
          <p:nvSpPr>
            <p:cNvPr id="8" name="Rectangle 7"/>
            <p:cNvSpPr/>
            <p:nvPr/>
          </p:nvSpPr>
          <p:spPr>
            <a:xfrm>
              <a:off x="3652925" y="3536723"/>
              <a:ext cx="1490510" cy="1003383"/>
            </a:xfrm>
            <a:prstGeom prst="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pic>
          <p:nvPicPr>
            <p:cNvPr id="82" name="Picture 81"/>
            <p:cNvPicPr>
              <a:picLocks noChangeAspect="1"/>
            </p:cNvPicPr>
            <p:nvPr/>
          </p:nvPicPr>
          <p:blipFill>
            <a:blip r:embed="rId3">
              <a:alphaModFix amt="62000"/>
            </a:blip>
            <a:stretch>
              <a:fillRect/>
            </a:stretch>
          </p:blipFill>
          <p:spPr>
            <a:xfrm>
              <a:off x="3516813" y="3235364"/>
              <a:ext cx="2047077" cy="1625183"/>
            </a:xfrm>
            <a:prstGeom prst="rect">
              <a:avLst/>
            </a:prstGeom>
          </p:spPr>
        </p:pic>
        <p:grpSp>
          <p:nvGrpSpPr>
            <p:cNvPr id="81" name="Group 80"/>
            <p:cNvGrpSpPr/>
            <p:nvPr/>
          </p:nvGrpSpPr>
          <p:grpSpPr>
            <a:xfrm>
              <a:off x="3743808" y="3670579"/>
              <a:ext cx="1431328" cy="894466"/>
              <a:chOff x="3712494" y="2997802"/>
              <a:chExt cx="1431328" cy="894466"/>
            </a:xfrm>
          </p:grpSpPr>
          <p:grpSp>
            <p:nvGrpSpPr>
              <p:cNvPr id="3" name="Group 2"/>
              <p:cNvGrpSpPr/>
              <p:nvPr/>
            </p:nvGrpSpPr>
            <p:grpSpPr>
              <a:xfrm>
                <a:off x="4163726" y="2997802"/>
                <a:ext cx="980096" cy="894466"/>
                <a:chOff x="3340766" y="2970094"/>
                <a:chExt cx="980096" cy="894466"/>
              </a:xfrm>
            </p:grpSpPr>
            <p:pic>
              <p:nvPicPr>
                <p:cNvPr id="54" name="Picture 53"/>
                <p:cNvPicPr>
                  <a:picLocks noChangeAspect="1"/>
                </p:cNvPicPr>
                <p:nvPr/>
              </p:nvPicPr>
              <p:blipFill>
                <a:blip r:embed="rId4">
                  <a:alphaModFix amt="80000"/>
                </a:blip>
                <a:stretch>
                  <a:fillRect/>
                </a:stretch>
              </p:blipFill>
              <p:spPr>
                <a:xfrm>
                  <a:off x="3426396" y="2970094"/>
                  <a:ext cx="894466" cy="894466"/>
                </a:xfrm>
                <a:prstGeom prst="rect">
                  <a:avLst/>
                </a:prstGeom>
              </p:spPr>
            </p:pic>
            <p:sp>
              <p:nvSpPr>
                <p:cNvPr id="57" name="Plus 56"/>
                <p:cNvSpPr>
                  <a:spLocks/>
                </p:cNvSpPr>
                <p:nvPr/>
              </p:nvSpPr>
              <p:spPr>
                <a:xfrm>
                  <a:off x="3340766" y="3291327"/>
                  <a:ext cx="252000" cy="25199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Bent Arrow 57"/>
                <p:cNvSpPr/>
                <p:nvPr/>
              </p:nvSpPr>
              <p:spPr>
                <a:xfrm rot="1649871">
                  <a:off x="3973085" y="3365803"/>
                  <a:ext cx="285970" cy="200379"/>
                </a:xfrm>
                <a:prstGeom prst="bentArrow">
                  <a:avLst>
                    <a:gd name="adj1" fmla="val 25000"/>
                    <a:gd name="adj2" fmla="val 25000"/>
                    <a:gd name="adj3" fmla="val 25000"/>
                    <a:gd name="adj4" fmla="val 875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9" name="Up Arrow 58"/>
              <p:cNvSpPr/>
              <p:nvPr/>
            </p:nvSpPr>
            <p:spPr>
              <a:xfrm>
                <a:off x="3712494" y="3188542"/>
                <a:ext cx="363560" cy="504262"/>
              </a:xfrm>
              <a:prstGeom prst="up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5" name="Group 84"/>
          <p:cNvGrpSpPr/>
          <p:nvPr/>
        </p:nvGrpSpPr>
        <p:grpSpPr>
          <a:xfrm>
            <a:off x="3516811" y="4819233"/>
            <a:ext cx="2047077" cy="1625183"/>
            <a:chOff x="3516811" y="5192105"/>
            <a:chExt cx="2047077" cy="1625183"/>
          </a:xfrm>
        </p:grpSpPr>
        <p:pic>
          <p:nvPicPr>
            <p:cNvPr id="83" name="Picture 82"/>
            <p:cNvPicPr>
              <a:picLocks noChangeAspect="1"/>
            </p:cNvPicPr>
            <p:nvPr/>
          </p:nvPicPr>
          <p:blipFill>
            <a:blip r:embed="rId3">
              <a:alphaModFix amt="62000"/>
            </a:blip>
            <a:stretch>
              <a:fillRect/>
            </a:stretch>
          </p:blipFill>
          <p:spPr>
            <a:xfrm>
              <a:off x="3516811" y="5192105"/>
              <a:ext cx="2047077" cy="1625183"/>
            </a:xfrm>
            <a:prstGeom prst="rect">
              <a:avLst/>
            </a:prstGeom>
          </p:spPr>
        </p:pic>
        <p:grpSp>
          <p:nvGrpSpPr>
            <p:cNvPr id="80" name="Group 79"/>
            <p:cNvGrpSpPr/>
            <p:nvPr/>
          </p:nvGrpSpPr>
          <p:grpSpPr>
            <a:xfrm>
              <a:off x="3889353" y="5557463"/>
              <a:ext cx="907900" cy="894466"/>
              <a:chOff x="3844096" y="4020566"/>
              <a:chExt cx="907900" cy="894466"/>
            </a:xfrm>
          </p:grpSpPr>
          <p:pic>
            <p:nvPicPr>
              <p:cNvPr id="67" name="Picture 66"/>
              <p:cNvPicPr>
                <a:picLocks noChangeAspect="1"/>
              </p:cNvPicPr>
              <p:nvPr/>
            </p:nvPicPr>
            <p:blipFill>
              <a:blip r:embed="rId4"/>
              <a:stretch>
                <a:fillRect/>
              </a:stretch>
            </p:blipFill>
            <p:spPr>
              <a:xfrm>
                <a:off x="3844096" y="4020566"/>
                <a:ext cx="894466" cy="894466"/>
              </a:xfrm>
              <a:prstGeom prst="rect">
                <a:avLst/>
              </a:prstGeom>
            </p:spPr>
          </p:pic>
          <p:cxnSp>
            <p:nvCxnSpPr>
              <p:cNvPr id="69" name="Straight Connector 68"/>
              <p:cNvCxnSpPr/>
              <p:nvPr/>
            </p:nvCxnSpPr>
            <p:spPr>
              <a:xfrm>
                <a:off x="4289726" y="4225989"/>
                <a:ext cx="0" cy="12828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Up-Down Arrow 69"/>
              <p:cNvSpPr/>
              <p:nvPr/>
            </p:nvSpPr>
            <p:spPr>
              <a:xfrm>
                <a:off x="4586632" y="4217332"/>
                <a:ext cx="165364" cy="386646"/>
              </a:xfrm>
              <a:prstGeom prst="upDown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86" name="TextBox 85"/>
          <p:cNvSpPr txBox="1"/>
          <p:nvPr/>
        </p:nvSpPr>
        <p:spPr>
          <a:xfrm>
            <a:off x="233485" y="7016903"/>
            <a:ext cx="2659344" cy="369332"/>
          </a:xfrm>
          <a:prstGeom prst="rect">
            <a:avLst/>
          </a:prstGeom>
          <a:noFill/>
        </p:spPr>
        <p:txBody>
          <a:bodyPr wrap="square" rtlCol="0">
            <a:spAutoFit/>
          </a:bodyPr>
          <a:lstStyle/>
          <a:p>
            <a:r>
              <a:rPr lang="en-GB" dirty="0" smtClean="0"/>
              <a:t>Zoom In </a:t>
            </a:r>
            <a:r>
              <a:rPr lang="mr-IN" dirty="0" smtClean="0"/>
              <a:t>–</a:t>
            </a:r>
            <a:r>
              <a:rPr lang="en-GB" dirty="0" smtClean="0"/>
              <a:t> Out </a:t>
            </a:r>
            <a:r>
              <a:rPr lang="en-GB" sz="1400" dirty="0" smtClean="0"/>
              <a:t>(one axis)</a:t>
            </a:r>
            <a:endParaRPr lang="en-GB" sz="1400" dirty="0"/>
          </a:p>
        </p:txBody>
      </p:sp>
      <p:pic>
        <p:nvPicPr>
          <p:cNvPr id="99" name="Picture 98"/>
          <p:cNvPicPr>
            <a:picLocks noChangeAspect="1"/>
          </p:cNvPicPr>
          <p:nvPr/>
        </p:nvPicPr>
        <p:blipFill>
          <a:blip r:embed="rId3">
            <a:alphaModFix amt="62000"/>
          </a:blip>
          <a:stretch>
            <a:fillRect/>
          </a:stretch>
        </p:blipFill>
        <p:spPr>
          <a:xfrm>
            <a:off x="3535105" y="6574410"/>
            <a:ext cx="2047077" cy="1625183"/>
          </a:xfrm>
          <a:prstGeom prst="rect">
            <a:avLst/>
          </a:prstGeom>
        </p:spPr>
      </p:pic>
      <p:sp>
        <p:nvSpPr>
          <p:cNvPr id="105" name="Rectangle 104"/>
          <p:cNvSpPr/>
          <p:nvPr/>
        </p:nvSpPr>
        <p:spPr>
          <a:xfrm>
            <a:off x="5420932" y="6515888"/>
            <a:ext cx="771470" cy="17437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4" name="Group 103"/>
          <p:cNvGrpSpPr/>
          <p:nvPr/>
        </p:nvGrpSpPr>
        <p:grpSpPr>
          <a:xfrm>
            <a:off x="5213470" y="6754336"/>
            <a:ext cx="907900" cy="894466"/>
            <a:chOff x="3974231" y="6607934"/>
            <a:chExt cx="907900" cy="894466"/>
          </a:xfrm>
        </p:grpSpPr>
        <p:pic>
          <p:nvPicPr>
            <p:cNvPr id="95" name="Picture 94"/>
            <p:cNvPicPr>
              <a:picLocks noChangeAspect="1"/>
            </p:cNvPicPr>
            <p:nvPr/>
          </p:nvPicPr>
          <p:blipFill>
            <a:blip r:embed="rId4"/>
            <a:stretch>
              <a:fillRect/>
            </a:stretch>
          </p:blipFill>
          <p:spPr>
            <a:xfrm>
              <a:off x="3974231" y="6607934"/>
              <a:ext cx="894466" cy="894466"/>
            </a:xfrm>
            <a:prstGeom prst="rect">
              <a:avLst/>
            </a:prstGeom>
          </p:spPr>
        </p:pic>
        <p:cxnSp>
          <p:nvCxnSpPr>
            <p:cNvPr id="96" name="Straight Connector 95"/>
            <p:cNvCxnSpPr/>
            <p:nvPr/>
          </p:nvCxnSpPr>
          <p:spPr>
            <a:xfrm>
              <a:off x="4419861" y="6813357"/>
              <a:ext cx="0" cy="12828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Up-Down Arrow 96"/>
            <p:cNvSpPr/>
            <p:nvPr/>
          </p:nvSpPr>
          <p:spPr>
            <a:xfrm>
              <a:off x="4716767" y="6804700"/>
              <a:ext cx="165364" cy="386646"/>
            </a:xfrm>
            <a:prstGeom prst="upDown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6" name="Rectangle 105"/>
          <p:cNvSpPr/>
          <p:nvPr/>
        </p:nvSpPr>
        <p:spPr>
          <a:xfrm>
            <a:off x="3516812" y="8084016"/>
            <a:ext cx="2675590" cy="174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6" name="Picture 115"/>
          <p:cNvPicPr>
            <a:picLocks noChangeAspect="1"/>
          </p:cNvPicPr>
          <p:nvPr/>
        </p:nvPicPr>
        <p:blipFill rotWithShape="1">
          <a:blip r:embed="rId5">
            <a:extLst>
              <a:ext uri="{28A0092B-C50C-407E-A947-70E740481C1C}">
                <a14:useLocalDpi xmlns:a14="http://schemas.microsoft.com/office/drawing/2010/main" val="0"/>
              </a:ext>
            </a:extLst>
          </a:blip>
          <a:srcRect l="4945" r="-4945"/>
          <a:stretch/>
        </p:blipFill>
        <p:spPr>
          <a:xfrm>
            <a:off x="1728000" y="10784184"/>
            <a:ext cx="867201" cy="696858"/>
          </a:xfrm>
          <a:prstGeom prst="rect">
            <a:avLst/>
          </a:prstGeom>
        </p:spPr>
      </p:pic>
      <p:pic>
        <p:nvPicPr>
          <p:cNvPr id="117" name="Picture 116"/>
          <p:cNvPicPr>
            <a:picLocks noChangeAspect="1"/>
          </p:cNvPicPr>
          <p:nvPr/>
        </p:nvPicPr>
        <p:blipFill rotWithShape="1">
          <a:blip r:embed="rId6">
            <a:extLst>
              <a:ext uri="{28A0092B-C50C-407E-A947-70E740481C1C}">
                <a14:useLocalDpi xmlns:a14="http://schemas.microsoft.com/office/drawing/2010/main" val="0"/>
              </a:ext>
            </a:extLst>
          </a:blip>
          <a:srcRect l="10123" r="-10123"/>
          <a:stretch/>
        </p:blipFill>
        <p:spPr>
          <a:xfrm>
            <a:off x="3240000" y="10800458"/>
            <a:ext cx="976405" cy="717510"/>
          </a:xfrm>
          <a:prstGeom prst="rect">
            <a:avLst/>
          </a:prstGeom>
        </p:spPr>
      </p:pic>
      <p:sp>
        <p:nvSpPr>
          <p:cNvPr id="43" name="Bent Arrow 42"/>
          <p:cNvSpPr>
            <a:spLocks noChangeAspect="1"/>
          </p:cNvSpPr>
          <p:nvPr/>
        </p:nvSpPr>
        <p:spPr>
          <a:xfrm flipH="1">
            <a:off x="4222468" y="1944881"/>
            <a:ext cx="311763" cy="219658"/>
          </a:xfrm>
          <a:prstGeom prst="bentArrow">
            <a:avLst>
              <a:gd name="adj1" fmla="val 25375"/>
              <a:gd name="adj2" fmla="val 27282"/>
              <a:gd name="adj3" fmla="val 25000"/>
              <a:gd name="adj4" fmla="val 85218"/>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Bent Arrow 43"/>
          <p:cNvSpPr>
            <a:spLocks noChangeAspect="1"/>
          </p:cNvSpPr>
          <p:nvPr/>
        </p:nvSpPr>
        <p:spPr>
          <a:xfrm>
            <a:off x="4614172" y="1941984"/>
            <a:ext cx="311763" cy="219658"/>
          </a:xfrm>
          <a:prstGeom prst="bentArrow">
            <a:avLst>
              <a:gd name="adj1" fmla="val 25375"/>
              <a:gd name="adj2" fmla="val 27282"/>
              <a:gd name="adj3" fmla="val 25000"/>
              <a:gd name="adj4" fmla="val 85218"/>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9665167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18121</TotalTime>
  <Words>1492</Words>
  <Application>Microsoft Macintosh PowerPoint</Application>
  <PresentationFormat>Widescreen</PresentationFormat>
  <Paragraphs>222</Paragraphs>
  <Slides>16</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Calibri</vt:lpstr>
      <vt:lpstr>Calibri Light</vt:lpstr>
      <vt:lpstr>Helvetica-Bold</vt:lpstr>
      <vt:lpstr>Lucida Grande</vt:lpstr>
      <vt:lpstr>LucidaGrande</vt:lpstr>
      <vt:lpstr>LucidaGrande-Bold</vt:lpstr>
      <vt:lpstr>Mangal</vt:lpstr>
      <vt:lpstr>ＭＳ 明朝</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M</dc:creator>
  <cp:lastModifiedBy>Luca M</cp:lastModifiedBy>
  <cp:revision>368</cp:revision>
  <cp:lastPrinted>2018-09-03T18:27:22Z</cp:lastPrinted>
  <dcterms:created xsi:type="dcterms:W3CDTF">2017-10-30T08:34:43Z</dcterms:created>
  <dcterms:modified xsi:type="dcterms:W3CDTF">2018-09-03T18:27:23Z</dcterms:modified>
</cp:coreProperties>
</file>